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3"/>
  </p:notesMasterIdLst>
  <p:sldIdLst>
    <p:sldId id="256" r:id="rId3"/>
    <p:sldId id="257" r:id="rId4"/>
    <p:sldId id="270" r:id="rId5"/>
    <p:sldId id="271" r:id="rId6"/>
    <p:sldId id="272" r:id="rId7"/>
    <p:sldId id="268" r:id="rId8"/>
    <p:sldId id="269" r:id="rId9"/>
    <p:sldId id="273" r:id="rId10"/>
    <p:sldId id="274" r:id="rId11"/>
    <p:sldId id="266" r:id="rId12"/>
  </p:sldIdLst>
  <p:sldSz cx="10058400" cy="7772400"/>
  <p:notesSz cx="10058400" cy="7772400"/>
  <p:embeddedFontLst>
    <p:embeddedFont>
      <p:font typeface="Avenir" panose="02000503020000020003" pitchFamily="2" charset="0"/>
      <p:regular r:id="rId14"/>
      <p:italic r:id="rId15"/>
    </p:embeddedFont>
    <p:embeddedFont>
      <p:font typeface="Calibri" panose="020F0502020204030204" pitchFamily="34"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
      <p:font typeface="Source Sans Pro ExtraLight" panose="020B0303030403020204" pitchFamily="34" charset="0"/>
      <p:regular r:id="rId24"/>
      <p:bold r:id="rId25"/>
      <p:italic r:id="rId26"/>
      <p:boldItalic r:id="rId27"/>
    </p:embeddedFont>
    <p:embeddedFont>
      <p:font typeface="Source Sans Pro SemiBold" panose="020B0503030403020204" pitchFamily="34"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uKgYfBVV614hZQr/y+UhBUcSy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569"/>
    <a:srgbClr val="335078"/>
    <a:srgbClr val="4A9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92" d="100"/>
          <a:sy n="92" d="100"/>
        </p:scale>
        <p:origin x="1936" y="192"/>
      </p:cViewPr>
      <p:guideLst>
        <p:guide orient="horz" pos="2880"/>
        <p:guide pos="216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76725" y="582925"/>
            <a:ext cx="6705925"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05825" y="3691875"/>
            <a:ext cx="8046700" cy="34975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1005825" y="3691875"/>
            <a:ext cx="8046700" cy="3497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p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txBox="1">
            <a:spLocks noGrp="1"/>
          </p:cNvSpPr>
          <p:nvPr>
            <p:ph type="body" idx="1"/>
          </p:nvPr>
        </p:nvSpPr>
        <p:spPr>
          <a:xfrm>
            <a:off x="1005825" y="3691875"/>
            <a:ext cx="8046700" cy="34975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4: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999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705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540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152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33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106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e4c88a1d5_0_11:notes"/>
          <p:cNvSpPr txBox="1">
            <a:spLocks noGrp="1"/>
          </p:cNvSpPr>
          <p:nvPr>
            <p:ph type="body" idx="1"/>
          </p:nvPr>
        </p:nvSpPr>
        <p:spPr>
          <a:xfrm>
            <a:off x="1005825" y="3691875"/>
            <a:ext cx="8046600" cy="349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gde4c88a1d5_0_11:notes"/>
          <p:cNvSpPr>
            <a:spLocks noGrp="1" noRot="1" noChangeAspect="1"/>
          </p:cNvSpPr>
          <p:nvPr>
            <p:ph type="sldImg" idx="2"/>
          </p:nvPr>
        </p:nvSpPr>
        <p:spPr>
          <a:xfrm>
            <a:off x="3143250" y="582613"/>
            <a:ext cx="3771900" cy="29146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256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2388523" y="370840"/>
            <a:ext cx="5281353" cy="45211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800" b="0"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
          <p:cNvSpPr txBox="1">
            <a:spLocks noGrp="1"/>
          </p:cNvSpPr>
          <p:nvPr>
            <p:ph type="body" idx="1"/>
          </p:nvPr>
        </p:nvSpPr>
        <p:spPr>
          <a:xfrm>
            <a:off x="949325" y="3696970"/>
            <a:ext cx="8159750" cy="172783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1800" b="0" i="0">
                <a:solidFill>
                  <a:srgbClr val="335078"/>
                </a:solidFill>
                <a:latin typeface="Source Sans Pro"/>
                <a:ea typeface="Source Sans Pro"/>
                <a:cs typeface="Source Sans Pro"/>
                <a:sym typeface="Source Sans Pro"/>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
        <p:cNvGrpSpPr/>
        <p:nvPr/>
      </p:nvGrpSpPr>
      <p:grpSpPr>
        <a:xfrm>
          <a:off x="0" y="0"/>
          <a:ext cx="0" cy="0"/>
          <a:chOff x="0" y="0"/>
          <a:chExt cx="0" cy="0"/>
        </a:xfrm>
      </p:grpSpPr>
      <p:sp>
        <p:nvSpPr>
          <p:cNvPr id="76" name="Google Shape;76;p16"/>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985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9"/>
          <p:cNvSpPr txBox="1">
            <a:spLocks noGrp="1"/>
          </p:cNvSpPr>
          <p:nvPr>
            <p:ph type="ctrTitle"/>
          </p:nvPr>
        </p:nvSpPr>
        <p:spPr>
          <a:xfrm>
            <a:off x="754380" y="2409444"/>
            <a:ext cx="8549640" cy="163220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ubTitle" idx="1"/>
          </p:nvPr>
        </p:nvSpPr>
        <p:spPr>
          <a:xfrm>
            <a:off x="1508760" y="4352544"/>
            <a:ext cx="7040880" cy="194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
        <p:cNvGrpSpPr/>
        <p:nvPr/>
      </p:nvGrpSpPr>
      <p:grpSpPr>
        <a:xfrm>
          <a:off x="0" y="0"/>
          <a:ext cx="0" cy="0"/>
          <a:chOff x="0" y="0"/>
          <a:chExt cx="0" cy="0"/>
        </a:xfrm>
      </p:grpSpPr>
      <p:sp>
        <p:nvSpPr>
          <p:cNvPr id="25" name="Google Shape;25;p10"/>
          <p:cNvSpPr txBox="1">
            <a:spLocks noGrp="1"/>
          </p:cNvSpPr>
          <p:nvPr>
            <p:ph type="title"/>
          </p:nvPr>
        </p:nvSpPr>
        <p:spPr>
          <a:xfrm>
            <a:off x="2388523" y="370840"/>
            <a:ext cx="5281353" cy="45211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800" b="0"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body" idx="1"/>
          </p:nvPr>
        </p:nvSpPr>
        <p:spPr>
          <a:xfrm>
            <a:off x="502920" y="1787652"/>
            <a:ext cx="4375404" cy="512978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body" idx="2"/>
          </p:nvPr>
        </p:nvSpPr>
        <p:spPr>
          <a:xfrm>
            <a:off x="5180076" y="1787652"/>
            <a:ext cx="4375404" cy="512978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2388523" y="370840"/>
            <a:ext cx="5281353" cy="45211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800" b="0"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
        <p:nvSpPr>
          <p:cNvPr id="37" name="Google Shape;37;p12"/>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69950" y="2550795"/>
            <a:ext cx="3124200" cy="360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0"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502920" y="1787652"/>
            <a:ext cx="9052560" cy="512978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3037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754380" y="2409444"/>
            <a:ext cx="8549640" cy="163220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subTitle" idx="1"/>
          </p:nvPr>
        </p:nvSpPr>
        <p:spPr>
          <a:xfrm>
            <a:off x="1508760" y="4352544"/>
            <a:ext cx="7040880" cy="1943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640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69950" y="2550795"/>
            <a:ext cx="3124200" cy="360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0"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body" idx="1"/>
          </p:nvPr>
        </p:nvSpPr>
        <p:spPr>
          <a:xfrm>
            <a:off x="502920" y="1787652"/>
            <a:ext cx="4375404" cy="512978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body" idx="2"/>
          </p:nvPr>
        </p:nvSpPr>
        <p:spPr>
          <a:xfrm>
            <a:off x="5180076" y="1787652"/>
            <a:ext cx="4375404" cy="512978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768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69950" y="2550795"/>
            <a:ext cx="3124200" cy="360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0" i="0">
                <a:solidFill>
                  <a:schemeClr val="l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775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C4445B-3D27-4238-BFDD-857E831EC299}"/>
              </a:ext>
            </a:extLst>
          </p:cNvPr>
          <p:cNvGraphicFramePr>
            <a:graphicFrameLocks noChangeAspect="1"/>
          </p:cNvGraphicFramePr>
          <p:nvPr userDrawn="1">
            <p:custDataLst>
              <p:tags r:id="rId8"/>
            </p:custDataLst>
            <p:extLst>
              <p:ext uri="{D42A27DB-BD31-4B8C-83A1-F6EECF244321}">
                <p14:modId xmlns:p14="http://schemas.microsoft.com/office/powerpoint/2010/main" val="2961842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9" imgW="270" imgH="270" progId="TCLayout.ActiveDocument.1">
                  <p:embed/>
                </p:oleObj>
              </mc:Choice>
              <mc:Fallback>
                <p:oleObj name="think-cell Slide" r:id="rId9" imgW="270" imgH="270" progId="TCLayout.ActiveDocument.1">
                  <p:embed/>
                  <p:pic>
                    <p:nvPicPr>
                      <p:cNvPr id="3" name="Object 2" hidden="1">
                        <a:extLst>
                          <a:ext uri="{FF2B5EF4-FFF2-40B4-BE49-F238E27FC236}">
                            <a16:creationId xmlns:a16="http://schemas.microsoft.com/office/drawing/2014/main" id="{08C4445B-3D27-4238-BFDD-857E831EC29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Google Shape;6;p5"/>
          <p:cNvSpPr/>
          <p:nvPr/>
        </p:nvSpPr>
        <p:spPr>
          <a:xfrm>
            <a:off x="863600" y="1033780"/>
            <a:ext cx="6346804" cy="6281417"/>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5"/>
          <p:cNvSpPr txBox="1">
            <a:spLocks noGrp="1"/>
          </p:cNvSpPr>
          <p:nvPr>
            <p:ph type="title"/>
          </p:nvPr>
        </p:nvSpPr>
        <p:spPr>
          <a:xfrm>
            <a:off x="2388523" y="370840"/>
            <a:ext cx="5281353" cy="45211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5"/>
          <p:cNvSpPr txBox="1">
            <a:spLocks noGrp="1"/>
          </p:cNvSpPr>
          <p:nvPr>
            <p:ph type="body" idx="1"/>
          </p:nvPr>
        </p:nvSpPr>
        <p:spPr>
          <a:xfrm>
            <a:off x="949325" y="3696970"/>
            <a:ext cx="8159750" cy="1727835"/>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335078"/>
                </a:solidFill>
                <a:latin typeface="Source Sans Pro"/>
                <a:ea typeface="Source Sans Pro"/>
                <a:cs typeface="Source Sans Pro"/>
                <a:sym typeface="Source Sans Pro"/>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5"/>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7"/>
          <p:cNvSpPr/>
          <p:nvPr/>
        </p:nvSpPr>
        <p:spPr>
          <a:xfrm>
            <a:off x="4632959" y="6981697"/>
            <a:ext cx="5425440" cy="334010"/>
          </a:xfrm>
          <a:custGeom>
            <a:avLst/>
            <a:gdLst/>
            <a:ahLst/>
            <a:cxnLst/>
            <a:rect l="l" t="t" r="r" b="b"/>
            <a:pathLst>
              <a:path w="5425440" h="334009" extrusionOk="0">
                <a:moveTo>
                  <a:pt x="0" y="333501"/>
                </a:moveTo>
                <a:lnTo>
                  <a:pt x="5425440" y="333501"/>
                </a:lnTo>
                <a:lnTo>
                  <a:pt x="5425440" y="0"/>
                </a:lnTo>
                <a:lnTo>
                  <a:pt x="0" y="0"/>
                </a:lnTo>
                <a:lnTo>
                  <a:pt x="0" y="333501"/>
                </a:lnTo>
                <a:close/>
              </a:path>
            </a:pathLst>
          </a:custGeom>
          <a:solidFill>
            <a:srgbClr val="4B9F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p7"/>
          <p:cNvSpPr/>
          <p:nvPr/>
        </p:nvSpPr>
        <p:spPr>
          <a:xfrm>
            <a:off x="4620259" y="457200"/>
            <a:ext cx="4980940" cy="6224270"/>
          </a:xfrm>
          <a:custGeom>
            <a:avLst/>
            <a:gdLst/>
            <a:ahLst/>
            <a:cxnLst/>
            <a:rect l="l" t="t" r="r" b="b"/>
            <a:pathLst>
              <a:path w="4980940" h="6224270" extrusionOk="0">
                <a:moveTo>
                  <a:pt x="4980940" y="0"/>
                </a:moveTo>
                <a:lnTo>
                  <a:pt x="0" y="0"/>
                </a:lnTo>
                <a:lnTo>
                  <a:pt x="0" y="6223812"/>
                </a:lnTo>
                <a:lnTo>
                  <a:pt x="4980940" y="6223812"/>
                </a:lnTo>
                <a:lnTo>
                  <a:pt x="4980940" y="0"/>
                </a:lnTo>
                <a:close/>
              </a:path>
            </a:pathLst>
          </a:custGeom>
          <a:solidFill>
            <a:srgbClr val="4B9F8F">
              <a:alpha val="8745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7"/>
          <p:cNvSpPr/>
          <p:nvPr/>
        </p:nvSpPr>
        <p:spPr>
          <a:xfrm>
            <a:off x="0" y="457199"/>
            <a:ext cx="10058400" cy="6858000"/>
          </a:xfrm>
          <a:custGeom>
            <a:avLst/>
            <a:gdLst/>
            <a:ahLst/>
            <a:cxnLst/>
            <a:rect l="l" t="t" r="r" b="b"/>
            <a:pathLst>
              <a:path w="10058400" h="6858000" extrusionOk="0">
                <a:moveTo>
                  <a:pt x="10058400" y="3048"/>
                </a:moveTo>
                <a:lnTo>
                  <a:pt x="4620260" y="3048"/>
                </a:lnTo>
                <a:lnTo>
                  <a:pt x="4620260" y="0"/>
                </a:lnTo>
                <a:lnTo>
                  <a:pt x="0" y="0"/>
                </a:lnTo>
                <a:lnTo>
                  <a:pt x="0" y="6858000"/>
                </a:lnTo>
                <a:lnTo>
                  <a:pt x="4620260" y="6858000"/>
                </a:lnTo>
                <a:lnTo>
                  <a:pt x="4620260" y="6518148"/>
                </a:lnTo>
                <a:lnTo>
                  <a:pt x="10058400" y="6518161"/>
                </a:lnTo>
                <a:lnTo>
                  <a:pt x="10058400" y="6200660"/>
                </a:lnTo>
                <a:lnTo>
                  <a:pt x="10058400" y="2835148"/>
                </a:lnTo>
                <a:lnTo>
                  <a:pt x="10050729" y="2860548"/>
                </a:lnTo>
                <a:lnTo>
                  <a:pt x="10037559" y="2911348"/>
                </a:lnTo>
                <a:lnTo>
                  <a:pt x="10026548" y="2949448"/>
                </a:lnTo>
                <a:lnTo>
                  <a:pt x="10017747" y="3000248"/>
                </a:lnTo>
                <a:lnTo>
                  <a:pt x="10011219" y="3051048"/>
                </a:lnTo>
                <a:lnTo>
                  <a:pt x="10007016" y="3101848"/>
                </a:lnTo>
                <a:lnTo>
                  <a:pt x="10000043" y="6175260"/>
                </a:lnTo>
                <a:lnTo>
                  <a:pt x="9947656" y="6187960"/>
                </a:lnTo>
                <a:lnTo>
                  <a:pt x="9894303" y="6187960"/>
                </a:lnTo>
                <a:lnTo>
                  <a:pt x="9840570" y="6200660"/>
                </a:lnTo>
                <a:lnTo>
                  <a:pt x="9787090" y="6200660"/>
                </a:lnTo>
                <a:lnTo>
                  <a:pt x="9795180" y="2797048"/>
                </a:lnTo>
                <a:lnTo>
                  <a:pt x="9797859" y="2746248"/>
                </a:lnTo>
                <a:lnTo>
                  <a:pt x="9803651" y="2682748"/>
                </a:lnTo>
                <a:lnTo>
                  <a:pt x="9812376" y="2631948"/>
                </a:lnTo>
                <a:lnTo>
                  <a:pt x="9823856" y="2581148"/>
                </a:lnTo>
                <a:lnTo>
                  <a:pt x="9837953" y="2530348"/>
                </a:lnTo>
                <a:lnTo>
                  <a:pt x="9854476" y="2479548"/>
                </a:lnTo>
                <a:lnTo>
                  <a:pt x="9873272" y="2441448"/>
                </a:lnTo>
                <a:lnTo>
                  <a:pt x="9894176" y="2390648"/>
                </a:lnTo>
                <a:lnTo>
                  <a:pt x="9916858" y="2339848"/>
                </a:lnTo>
                <a:lnTo>
                  <a:pt x="9941789" y="2301748"/>
                </a:lnTo>
                <a:lnTo>
                  <a:pt x="9968852" y="2263648"/>
                </a:lnTo>
                <a:lnTo>
                  <a:pt x="9997961" y="2212848"/>
                </a:lnTo>
                <a:lnTo>
                  <a:pt x="10028987" y="2174748"/>
                </a:lnTo>
                <a:lnTo>
                  <a:pt x="10058400" y="2149348"/>
                </a:lnTo>
                <a:lnTo>
                  <a:pt x="10058400" y="1654048"/>
                </a:lnTo>
                <a:lnTo>
                  <a:pt x="10034092" y="1679448"/>
                </a:lnTo>
                <a:lnTo>
                  <a:pt x="10001009" y="1704848"/>
                </a:lnTo>
                <a:lnTo>
                  <a:pt x="9969386" y="1742948"/>
                </a:lnTo>
                <a:lnTo>
                  <a:pt x="9939249" y="1781048"/>
                </a:lnTo>
                <a:lnTo>
                  <a:pt x="9910674" y="1819148"/>
                </a:lnTo>
                <a:lnTo>
                  <a:pt x="9883711" y="1857248"/>
                </a:lnTo>
                <a:lnTo>
                  <a:pt x="9858413" y="1908048"/>
                </a:lnTo>
                <a:lnTo>
                  <a:pt x="9834829" y="1946148"/>
                </a:lnTo>
                <a:lnTo>
                  <a:pt x="9813023" y="1984248"/>
                </a:lnTo>
                <a:lnTo>
                  <a:pt x="9793046" y="2035048"/>
                </a:lnTo>
                <a:lnTo>
                  <a:pt x="9774961" y="2073148"/>
                </a:lnTo>
                <a:lnTo>
                  <a:pt x="9758820" y="2123948"/>
                </a:lnTo>
                <a:lnTo>
                  <a:pt x="9744659" y="2162048"/>
                </a:lnTo>
                <a:lnTo>
                  <a:pt x="9732556" y="2212848"/>
                </a:lnTo>
                <a:lnTo>
                  <a:pt x="9722561" y="2263648"/>
                </a:lnTo>
                <a:lnTo>
                  <a:pt x="9714725" y="2301748"/>
                </a:lnTo>
                <a:lnTo>
                  <a:pt x="9709099" y="2352548"/>
                </a:lnTo>
                <a:lnTo>
                  <a:pt x="9705746" y="2403348"/>
                </a:lnTo>
                <a:lnTo>
                  <a:pt x="9696717" y="6187960"/>
                </a:lnTo>
                <a:lnTo>
                  <a:pt x="9511017" y="6187960"/>
                </a:lnTo>
                <a:lnTo>
                  <a:pt x="9503867" y="2581148"/>
                </a:lnTo>
                <a:lnTo>
                  <a:pt x="9504959" y="2530348"/>
                </a:lnTo>
                <a:lnTo>
                  <a:pt x="9504705" y="2479548"/>
                </a:lnTo>
                <a:lnTo>
                  <a:pt x="9502991" y="2428748"/>
                </a:lnTo>
                <a:lnTo>
                  <a:pt x="9499689" y="2377948"/>
                </a:lnTo>
                <a:lnTo>
                  <a:pt x="9494723" y="2327148"/>
                </a:lnTo>
                <a:lnTo>
                  <a:pt x="9487967" y="2276348"/>
                </a:lnTo>
                <a:lnTo>
                  <a:pt x="9479318" y="2238248"/>
                </a:lnTo>
                <a:lnTo>
                  <a:pt x="9468675" y="2187448"/>
                </a:lnTo>
                <a:lnTo>
                  <a:pt x="9455925" y="2136648"/>
                </a:lnTo>
                <a:lnTo>
                  <a:pt x="9440964" y="2098548"/>
                </a:lnTo>
                <a:lnTo>
                  <a:pt x="9425102" y="2047748"/>
                </a:lnTo>
                <a:lnTo>
                  <a:pt x="9424886" y="2047303"/>
                </a:lnTo>
                <a:lnTo>
                  <a:pt x="9424886" y="6200660"/>
                </a:lnTo>
                <a:lnTo>
                  <a:pt x="9371863" y="6200660"/>
                </a:lnTo>
                <a:lnTo>
                  <a:pt x="9319031" y="6187960"/>
                </a:lnTo>
                <a:lnTo>
                  <a:pt x="9266149" y="6187960"/>
                </a:lnTo>
                <a:lnTo>
                  <a:pt x="9213024" y="6175260"/>
                </a:lnTo>
                <a:lnTo>
                  <a:pt x="9212999" y="6162560"/>
                </a:lnTo>
                <a:lnTo>
                  <a:pt x="9209075" y="3495548"/>
                </a:lnTo>
                <a:lnTo>
                  <a:pt x="9209164" y="3381248"/>
                </a:lnTo>
                <a:lnTo>
                  <a:pt x="9209405" y="3343148"/>
                </a:lnTo>
                <a:lnTo>
                  <a:pt x="9209532" y="3317748"/>
                </a:lnTo>
                <a:lnTo>
                  <a:pt x="9209621" y="3292348"/>
                </a:lnTo>
                <a:lnTo>
                  <a:pt x="9209608" y="3266948"/>
                </a:lnTo>
                <a:lnTo>
                  <a:pt x="9209367" y="3216148"/>
                </a:lnTo>
                <a:lnTo>
                  <a:pt x="9208275" y="3165348"/>
                </a:lnTo>
                <a:lnTo>
                  <a:pt x="9206078" y="3114548"/>
                </a:lnTo>
                <a:lnTo>
                  <a:pt x="9202471" y="3063748"/>
                </a:lnTo>
                <a:lnTo>
                  <a:pt x="9197124" y="3012948"/>
                </a:lnTo>
                <a:lnTo>
                  <a:pt x="9189745" y="2962148"/>
                </a:lnTo>
                <a:lnTo>
                  <a:pt x="9180004" y="2924048"/>
                </a:lnTo>
                <a:lnTo>
                  <a:pt x="9167597" y="2873248"/>
                </a:lnTo>
                <a:lnTo>
                  <a:pt x="9152204" y="2822448"/>
                </a:lnTo>
                <a:lnTo>
                  <a:pt x="9137459" y="2784348"/>
                </a:lnTo>
                <a:lnTo>
                  <a:pt x="9128125" y="2756370"/>
                </a:lnTo>
                <a:lnTo>
                  <a:pt x="9128125" y="6162560"/>
                </a:lnTo>
                <a:lnTo>
                  <a:pt x="9075674" y="6162560"/>
                </a:lnTo>
                <a:lnTo>
                  <a:pt x="8920137" y="6124460"/>
                </a:lnTo>
                <a:lnTo>
                  <a:pt x="8920086" y="6099060"/>
                </a:lnTo>
                <a:lnTo>
                  <a:pt x="8916086" y="3914648"/>
                </a:lnTo>
                <a:lnTo>
                  <a:pt x="8915095" y="3863848"/>
                </a:lnTo>
                <a:lnTo>
                  <a:pt x="8911476" y="3800348"/>
                </a:lnTo>
                <a:lnTo>
                  <a:pt x="8905329" y="3749548"/>
                </a:lnTo>
                <a:lnTo>
                  <a:pt x="8896756" y="3698748"/>
                </a:lnTo>
                <a:lnTo>
                  <a:pt x="8885860" y="3647948"/>
                </a:lnTo>
                <a:lnTo>
                  <a:pt x="8872741" y="3597148"/>
                </a:lnTo>
                <a:lnTo>
                  <a:pt x="8857488" y="3546348"/>
                </a:lnTo>
                <a:lnTo>
                  <a:pt x="8840216" y="3495548"/>
                </a:lnTo>
                <a:lnTo>
                  <a:pt x="8835225" y="3484524"/>
                </a:lnTo>
                <a:lnTo>
                  <a:pt x="8835225" y="6099060"/>
                </a:lnTo>
                <a:lnTo>
                  <a:pt x="8686813" y="6060960"/>
                </a:lnTo>
                <a:lnTo>
                  <a:pt x="8638045" y="6035560"/>
                </a:lnTo>
                <a:lnTo>
                  <a:pt x="8541550" y="6010160"/>
                </a:lnTo>
                <a:lnTo>
                  <a:pt x="8493785" y="5984760"/>
                </a:lnTo>
                <a:lnTo>
                  <a:pt x="8446351" y="5972060"/>
                </a:lnTo>
                <a:lnTo>
                  <a:pt x="8399221" y="5946660"/>
                </a:lnTo>
                <a:lnTo>
                  <a:pt x="8355152" y="5921260"/>
                </a:lnTo>
                <a:lnTo>
                  <a:pt x="8311502" y="5908560"/>
                </a:lnTo>
                <a:lnTo>
                  <a:pt x="8183181" y="5832360"/>
                </a:lnTo>
                <a:lnTo>
                  <a:pt x="8141297" y="5806960"/>
                </a:lnTo>
                <a:lnTo>
                  <a:pt x="8099857" y="5794260"/>
                </a:lnTo>
                <a:lnTo>
                  <a:pt x="8058886" y="5768860"/>
                </a:lnTo>
                <a:lnTo>
                  <a:pt x="8018373" y="5730760"/>
                </a:lnTo>
                <a:lnTo>
                  <a:pt x="7938783" y="5679960"/>
                </a:lnTo>
                <a:lnTo>
                  <a:pt x="7861135" y="5629148"/>
                </a:lnTo>
                <a:lnTo>
                  <a:pt x="7823060" y="5603748"/>
                </a:lnTo>
                <a:lnTo>
                  <a:pt x="7785481" y="5565648"/>
                </a:lnTo>
                <a:lnTo>
                  <a:pt x="7748422" y="5540248"/>
                </a:lnTo>
                <a:lnTo>
                  <a:pt x="7711872" y="5502148"/>
                </a:lnTo>
                <a:lnTo>
                  <a:pt x="7675854" y="5476748"/>
                </a:lnTo>
                <a:lnTo>
                  <a:pt x="7640358" y="5438648"/>
                </a:lnTo>
                <a:lnTo>
                  <a:pt x="7605395" y="5413248"/>
                </a:lnTo>
                <a:lnTo>
                  <a:pt x="7570978" y="5375148"/>
                </a:lnTo>
                <a:lnTo>
                  <a:pt x="7537107" y="5337048"/>
                </a:lnTo>
                <a:lnTo>
                  <a:pt x="7503795" y="5311648"/>
                </a:lnTo>
                <a:lnTo>
                  <a:pt x="7471042" y="5273548"/>
                </a:lnTo>
                <a:lnTo>
                  <a:pt x="7438860" y="5235448"/>
                </a:lnTo>
                <a:lnTo>
                  <a:pt x="7407249" y="5197348"/>
                </a:lnTo>
                <a:lnTo>
                  <a:pt x="7376211" y="5171948"/>
                </a:lnTo>
                <a:lnTo>
                  <a:pt x="7345769" y="5133848"/>
                </a:lnTo>
                <a:lnTo>
                  <a:pt x="7315911" y="5095748"/>
                </a:lnTo>
                <a:lnTo>
                  <a:pt x="7286650" y="5057648"/>
                </a:lnTo>
                <a:lnTo>
                  <a:pt x="7257999" y="5019548"/>
                </a:lnTo>
                <a:lnTo>
                  <a:pt x="7229957" y="4981448"/>
                </a:lnTo>
                <a:lnTo>
                  <a:pt x="7202538" y="4943348"/>
                </a:lnTo>
                <a:lnTo>
                  <a:pt x="7175741" y="4892548"/>
                </a:lnTo>
                <a:lnTo>
                  <a:pt x="7149566" y="4854448"/>
                </a:lnTo>
                <a:lnTo>
                  <a:pt x="7124027" y="4816348"/>
                </a:lnTo>
                <a:lnTo>
                  <a:pt x="7099135" y="4778248"/>
                </a:lnTo>
                <a:lnTo>
                  <a:pt x="7074890" y="4740148"/>
                </a:lnTo>
                <a:lnTo>
                  <a:pt x="7051307" y="4689348"/>
                </a:lnTo>
                <a:lnTo>
                  <a:pt x="7028383" y="4651248"/>
                </a:lnTo>
                <a:lnTo>
                  <a:pt x="7006120" y="4613148"/>
                </a:lnTo>
                <a:lnTo>
                  <a:pt x="6984543" y="4562348"/>
                </a:lnTo>
                <a:lnTo>
                  <a:pt x="6963626" y="4524248"/>
                </a:lnTo>
                <a:lnTo>
                  <a:pt x="6943407" y="4486148"/>
                </a:lnTo>
                <a:lnTo>
                  <a:pt x="6923887" y="4435348"/>
                </a:lnTo>
                <a:lnTo>
                  <a:pt x="6905053" y="4397248"/>
                </a:lnTo>
                <a:lnTo>
                  <a:pt x="6886930" y="4346448"/>
                </a:lnTo>
                <a:lnTo>
                  <a:pt x="6869519" y="4308348"/>
                </a:lnTo>
                <a:lnTo>
                  <a:pt x="6852831" y="4257548"/>
                </a:lnTo>
                <a:lnTo>
                  <a:pt x="6836854" y="4206748"/>
                </a:lnTo>
                <a:lnTo>
                  <a:pt x="6821627" y="4168648"/>
                </a:lnTo>
                <a:lnTo>
                  <a:pt x="6807124" y="4117848"/>
                </a:lnTo>
                <a:lnTo>
                  <a:pt x="6793357" y="4079748"/>
                </a:lnTo>
                <a:lnTo>
                  <a:pt x="6780352" y="4028948"/>
                </a:lnTo>
                <a:lnTo>
                  <a:pt x="6768097" y="3978148"/>
                </a:lnTo>
                <a:lnTo>
                  <a:pt x="6756603" y="3940048"/>
                </a:lnTo>
                <a:lnTo>
                  <a:pt x="6745872" y="3889248"/>
                </a:lnTo>
                <a:lnTo>
                  <a:pt x="6735915" y="3838448"/>
                </a:lnTo>
                <a:lnTo>
                  <a:pt x="6726745" y="3800348"/>
                </a:lnTo>
                <a:lnTo>
                  <a:pt x="6718363" y="3749548"/>
                </a:lnTo>
                <a:lnTo>
                  <a:pt x="6710769" y="3698748"/>
                </a:lnTo>
                <a:lnTo>
                  <a:pt x="6703974" y="3647948"/>
                </a:lnTo>
                <a:lnTo>
                  <a:pt x="6697993" y="3609848"/>
                </a:lnTo>
                <a:lnTo>
                  <a:pt x="6692811" y="3559048"/>
                </a:lnTo>
                <a:lnTo>
                  <a:pt x="6688455" y="3508248"/>
                </a:lnTo>
                <a:lnTo>
                  <a:pt x="6684924" y="3457448"/>
                </a:lnTo>
                <a:lnTo>
                  <a:pt x="6682219" y="3406648"/>
                </a:lnTo>
                <a:lnTo>
                  <a:pt x="6680365" y="3368548"/>
                </a:lnTo>
                <a:lnTo>
                  <a:pt x="6679336" y="3317748"/>
                </a:lnTo>
                <a:lnTo>
                  <a:pt x="6679171" y="3266948"/>
                </a:lnTo>
                <a:lnTo>
                  <a:pt x="7962239" y="3266948"/>
                </a:lnTo>
                <a:lnTo>
                  <a:pt x="8012658" y="3279648"/>
                </a:lnTo>
                <a:lnTo>
                  <a:pt x="8062049" y="3279648"/>
                </a:lnTo>
                <a:lnTo>
                  <a:pt x="8110461" y="3292348"/>
                </a:lnTo>
                <a:lnTo>
                  <a:pt x="8157959" y="3317748"/>
                </a:lnTo>
                <a:lnTo>
                  <a:pt x="8250390" y="3343148"/>
                </a:lnTo>
                <a:lnTo>
                  <a:pt x="8294611" y="3368548"/>
                </a:lnTo>
                <a:lnTo>
                  <a:pt x="8337613" y="3393948"/>
                </a:lnTo>
                <a:lnTo>
                  <a:pt x="8379307" y="3419348"/>
                </a:lnTo>
                <a:lnTo>
                  <a:pt x="8419643" y="3444748"/>
                </a:lnTo>
                <a:lnTo>
                  <a:pt x="8458543" y="3470148"/>
                </a:lnTo>
                <a:lnTo>
                  <a:pt x="8495932" y="3508248"/>
                </a:lnTo>
                <a:lnTo>
                  <a:pt x="8531746" y="3546348"/>
                </a:lnTo>
                <a:lnTo>
                  <a:pt x="8565909" y="3571748"/>
                </a:lnTo>
                <a:lnTo>
                  <a:pt x="8598357" y="3609848"/>
                </a:lnTo>
                <a:lnTo>
                  <a:pt x="8629040" y="3647948"/>
                </a:lnTo>
                <a:lnTo>
                  <a:pt x="8657857" y="3686048"/>
                </a:lnTo>
                <a:lnTo>
                  <a:pt x="8684768" y="3736848"/>
                </a:lnTo>
                <a:lnTo>
                  <a:pt x="8709673" y="3774948"/>
                </a:lnTo>
                <a:lnTo>
                  <a:pt x="8732533" y="3813048"/>
                </a:lnTo>
                <a:lnTo>
                  <a:pt x="8753272" y="3863848"/>
                </a:lnTo>
                <a:lnTo>
                  <a:pt x="8771801" y="3901948"/>
                </a:lnTo>
                <a:lnTo>
                  <a:pt x="8788070" y="3952748"/>
                </a:lnTo>
                <a:lnTo>
                  <a:pt x="8802014" y="4003548"/>
                </a:lnTo>
                <a:lnTo>
                  <a:pt x="8813546" y="4041648"/>
                </a:lnTo>
                <a:lnTo>
                  <a:pt x="8822614" y="4092448"/>
                </a:lnTo>
                <a:lnTo>
                  <a:pt x="8829142" y="4143248"/>
                </a:lnTo>
                <a:lnTo>
                  <a:pt x="8833066" y="4194048"/>
                </a:lnTo>
                <a:lnTo>
                  <a:pt x="8835225" y="6099060"/>
                </a:lnTo>
                <a:lnTo>
                  <a:pt x="8835225" y="3484524"/>
                </a:lnTo>
                <a:lnTo>
                  <a:pt x="8822969" y="3457448"/>
                </a:lnTo>
                <a:lnTo>
                  <a:pt x="8803589" y="3406648"/>
                </a:lnTo>
                <a:lnTo>
                  <a:pt x="8782126" y="3368548"/>
                </a:lnTo>
                <a:lnTo>
                  <a:pt x="8758682" y="3330448"/>
                </a:lnTo>
                <a:lnTo>
                  <a:pt x="8733333" y="3279648"/>
                </a:lnTo>
                <a:lnTo>
                  <a:pt x="8724265" y="3266948"/>
                </a:lnTo>
                <a:lnTo>
                  <a:pt x="8706142" y="3241548"/>
                </a:lnTo>
                <a:lnTo>
                  <a:pt x="8677224" y="3203448"/>
                </a:lnTo>
                <a:lnTo>
                  <a:pt x="8646643" y="3165348"/>
                </a:lnTo>
                <a:lnTo>
                  <a:pt x="8614486" y="3139948"/>
                </a:lnTo>
                <a:lnTo>
                  <a:pt x="8580818" y="3101848"/>
                </a:lnTo>
                <a:lnTo>
                  <a:pt x="8545754" y="3063748"/>
                </a:lnTo>
                <a:lnTo>
                  <a:pt x="8509343" y="3038348"/>
                </a:lnTo>
                <a:lnTo>
                  <a:pt x="8471687" y="3000248"/>
                </a:lnTo>
                <a:lnTo>
                  <a:pt x="8432863" y="2974848"/>
                </a:lnTo>
                <a:lnTo>
                  <a:pt x="8392960" y="2949448"/>
                </a:lnTo>
                <a:lnTo>
                  <a:pt x="8352041" y="2924048"/>
                </a:lnTo>
                <a:lnTo>
                  <a:pt x="8310207" y="2898648"/>
                </a:lnTo>
                <a:lnTo>
                  <a:pt x="8267535" y="2885948"/>
                </a:lnTo>
                <a:lnTo>
                  <a:pt x="8224101" y="2860548"/>
                </a:lnTo>
                <a:lnTo>
                  <a:pt x="8179994" y="2847848"/>
                </a:lnTo>
                <a:lnTo>
                  <a:pt x="8135290" y="2822448"/>
                </a:lnTo>
                <a:lnTo>
                  <a:pt x="8044434" y="2797048"/>
                </a:lnTo>
                <a:lnTo>
                  <a:pt x="7998434" y="2797048"/>
                </a:lnTo>
                <a:lnTo>
                  <a:pt x="7905737" y="2771648"/>
                </a:lnTo>
                <a:lnTo>
                  <a:pt x="6716306" y="2771648"/>
                </a:lnTo>
                <a:lnTo>
                  <a:pt x="6723685" y="2720848"/>
                </a:lnTo>
                <a:lnTo>
                  <a:pt x="6732448" y="2682748"/>
                </a:lnTo>
                <a:lnTo>
                  <a:pt x="6742201" y="2631948"/>
                </a:lnTo>
                <a:lnTo>
                  <a:pt x="6752603" y="2593848"/>
                </a:lnTo>
                <a:lnTo>
                  <a:pt x="6763309" y="2543048"/>
                </a:lnTo>
                <a:lnTo>
                  <a:pt x="8243405" y="2543048"/>
                </a:lnTo>
                <a:lnTo>
                  <a:pt x="8291703" y="2555748"/>
                </a:lnTo>
                <a:lnTo>
                  <a:pt x="8339074" y="2555748"/>
                </a:lnTo>
                <a:lnTo>
                  <a:pt x="8476056" y="2593848"/>
                </a:lnTo>
                <a:lnTo>
                  <a:pt x="8520151" y="2619248"/>
                </a:lnTo>
                <a:lnTo>
                  <a:pt x="8563331" y="2631948"/>
                </a:lnTo>
                <a:lnTo>
                  <a:pt x="8605469" y="2657348"/>
                </a:lnTo>
                <a:lnTo>
                  <a:pt x="8646503" y="2682748"/>
                </a:lnTo>
                <a:lnTo>
                  <a:pt x="8686355" y="2708148"/>
                </a:lnTo>
                <a:lnTo>
                  <a:pt x="8724951" y="2733548"/>
                </a:lnTo>
                <a:lnTo>
                  <a:pt x="8762213" y="2758948"/>
                </a:lnTo>
                <a:lnTo>
                  <a:pt x="8798090" y="2797048"/>
                </a:lnTo>
                <a:lnTo>
                  <a:pt x="8832507" y="2822448"/>
                </a:lnTo>
                <a:lnTo>
                  <a:pt x="8865387" y="2860548"/>
                </a:lnTo>
                <a:lnTo>
                  <a:pt x="8896655" y="2898648"/>
                </a:lnTo>
                <a:lnTo>
                  <a:pt x="8926258" y="2936748"/>
                </a:lnTo>
                <a:lnTo>
                  <a:pt x="8954110" y="2974848"/>
                </a:lnTo>
                <a:lnTo>
                  <a:pt x="8980145" y="3012948"/>
                </a:lnTo>
                <a:lnTo>
                  <a:pt x="9004300" y="3051048"/>
                </a:lnTo>
                <a:lnTo>
                  <a:pt x="9026500" y="3101848"/>
                </a:lnTo>
                <a:lnTo>
                  <a:pt x="9046667" y="3139948"/>
                </a:lnTo>
                <a:lnTo>
                  <a:pt x="9064739" y="3190748"/>
                </a:lnTo>
                <a:lnTo>
                  <a:pt x="9080640" y="3228848"/>
                </a:lnTo>
                <a:lnTo>
                  <a:pt x="9094318" y="3279648"/>
                </a:lnTo>
                <a:lnTo>
                  <a:pt x="9105671" y="3317748"/>
                </a:lnTo>
                <a:lnTo>
                  <a:pt x="9114663" y="3368548"/>
                </a:lnTo>
                <a:lnTo>
                  <a:pt x="9121191" y="3419348"/>
                </a:lnTo>
                <a:lnTo>
                  <a:pt x="9125217" y="3457448"/>
                </a:lnTo>
                <a:lnTo>
                  <a:pt x="9128125" y="6162560"/>
                </a:lnTo>
                <a:lnTo>
                  <a:pt x="9128125" y="2756370"/>
                </a:lnTo>
                <a:lnTo>
                  <a:pt x="9120518" y="2733548"/>
                </a:lnTo>
                <a:lnTo>
                  <a:pt x="9101480" y="2695448"/>
                </a:lnTo>
                <a:lnTo>
                  <a:pt x="9080398" y="2657348"/>
                </a:lnTo>
                <a:lnTo>
                  <a:pt x="9057373" y="2619248"/>
                </a:lnTo>
                <a:lnTo>
                  <a:pt x="9032481" y="2568448"/>
                </a:lnTo>
                <a:lnTo>
                  <a:pt x="9014689" y="2543048"/>
                </a:lnTo>
                <a:lnTo>
                  <a:pt x="9005799" y="2530348"/>
                </a:lnTo>
                <a:lnTo>
                  <a:pt x="8977401" y="2492248"/>
                </a:lnTo>
                <a:lnTo>
                  <a:pt x="8947366" y="2454148"/>
                </a:lnTo>
                <a:lnTo>
                  <a:pt x="8915794" y="2428748"/>
                </a:lnTo>
                <a:lnTo>
                  <a:pt x="8882748" y="2390648"/>
                </a:lnTo>
                <a:lnTo>
                  <a:pt x="8848306" y="2352548"/>
                </a:lnTo>
                <a:lnTo>
                  <a:pt x="8812555" y="2327148"/>
                </a:lnTo>
                <a:lnTo>
                  <a:pt x="8775573" y="2289048"/>
                </a:lnTo>
                <a:lnTo>
                  <a:pt x="8737448" y="2263648"/>
                </a:lnTo>
                <a:lnTo>
                  <a:pt x="8698243" y="2238248"/>
                </a:lnTo>
                <a:lnTo>
                  <a:pt x="8658047" y="2212848"/>
                </a:lnTo>
                <a:lnTo>
                  <a:pt x="8616937" y="2187448"/>
                </a:lnTo>
                <a:lnTo>
                  <a:pt x="8575002" y="2162048"/>
                </a:lnTo>
                <a:lnTo>
                  <a:pt x="8532317" y="2149348"/>
                </a:lnTo>
                <a:lnTo>
                  <a:pt x="8488959" y="2123948"/>
                </a:lnTo>
                <a:lnTo>
                  <a:pt x="8264893" y="2060448"/>
                </a:lnTo>
                <a:lnTo>
                  <a:pt x="8173377" y="2060448"/>
                </a:lnTo>
                <a:lnTo>
                  <a:pt x="6929374" y="2047748"/>
                </a:lnTo>
                <a:lnTo>
                  <a:pt x="6948360" y="2009648"/>
                </a:lnTo>
                <a:lnTo>
                  <a:pt x="6968998" y="1958848"/>
                </a:lnTo>
                <a:lnTo>
                  <a:pt x="6990715" y="1920748"/>
                </a:lnTo>
                <a:lnTo>
                  <a:pt x="7012991" y="1882648"/>
                </a:lnTo>
                <a:lnTo>
                  <a:pt x="7035254" y="1831848"/>
                </a:lnTo>
                <a:lnTo>
                  <a:pt x="8530920" y="1831848"/>
                </a:lnTo>
                <a:lnTo>
                  <a:pt x="8635225" y="1857248"/>
                </a:lnTo>
                <a:lnTo>
                  <a:pt x="8685949" y="1857248"/>
                </a:lnTo>
                <a:lnTo>
                  <a:pt x="8735885" y="1882648"/>
                </a:lnTo>
                <a:lnTo>
                  <a:pt x="8785200" y="1895348"/>
                </a:lnTo>
                <a:lnTo>
                  <a:pt x="8829116" y="1908048"/>
                </a:lnTo>
                <a:lnTo>
                  <a:pt x="8872156" y="1933448"/>
                </a:lnTo>
                <a:lnTo>
                  <a:pt x="8914257" y="1958848"/>
                </a:lnTo>
                <a:lnTo>
                  <a:pt x="8955291" y="1984248"/>
                </a:lnTo>
                <a:lnTo>
                  <a:pt x="8995194" y="2009648"/>
                </a:lnTo>
                <a:lnTo>
                  <a:pt x="9033853" y="2035048"/>
                </a:lnTo>
                <a:lnTo>
                  <a:pt x="9071204" y="2060448"/>
                </a:lnTo>
                <a:lnTo>
                  <a:pt x="9107145" y="2098548"/>
                </a:lnTo>
                <a:lnTo>
                  <a:pt x="9141587" y="2136648"/>
                </a:lnTo>
                <a:lnTo>
                  <a:pt x="9174442" y="2174748"/>
                </a:lnTo>
                <a:lnTo>
                  <a:pt x="9205608" y="2212848"/>
                </a:lnTo>
                <a:lnTo>
                  <a:pt x="9235021" y="2250948"/>
                </a:lnTo>
                <a:lnTo>
                  <a:pt x="9262567" y="2289048"/>
                </a:lnTo>
                <a:lnTo>
                  <a:pt x="9288158" y="2327148"/>
                </a:lnTo>
                <a:lnTo>
                  <a:pt x="9311716" y="2377948"/>
                </a:lnTo>
                <a:lnTo>
                  <a:pt x="9333154" y="2416048"/>
                </a:lnTo>
                <a:lnTo>
                  <a:pt x="9352369" y="2466848"/>
                </a:lnTo>
                <a:lnTo>
                  <a:pt x="9369273" y="2504948"/>
                </a:lnTo>
                <a:lnTo>
                  <a:pt x="9383776" y="2555748"/>
                </a:lnTo>
                <a:lnTo>
                  <a:pt x="9395803" y="2593848"/>
                </a:lnTo>
                <a:lnTo>
                  <a:pt x="9405239" y="2644648"/>
                </a:lnTo>
                <a:lnTo>
                  <a:pt x="9412021" y="2695448"/>
                </a:lnTo>
                <a:lnTo>
                  <a:pt x="9416047" y="2746248"/>
                </a:lnTo>
                <a:lnTo>
                  <a:pt x="9424886" y="6200660"/>
                </a:lnTo>
                <a:lnTo>
                  <a:pt x="9424886" y="2047303"/>
                </a:lnTo>
                <a:lnTo>
                  <a:pt x="9406953" y="2009648"/>
                </a:lnTo>
                <a:lnTo>
                  <a:pt x="9386608" y="1958848"/>
                </a:lnTo>
                <a:lnTo>
                  <a:pt x="9364142" y="1920748"/>
                </a:lnTo>
                <a:lnTo>
                  <a:pt x="9339631" y="1882648"/>
                </a:lnTo>
                <a:lnTo>
                  <a:pt x="9313189" y="1844548"/>
                </a:lnTo>
                <a:lnTo>
                  <a:pt x="9303753" y="1831848"/>
                </a:lnTo>
                <a:lnTo>
                  <a:pt x="9284881" y="1806448"/>
                </a:lnTo>
                <a:lnTo>
                  <a:pt x="9254795" y="1755648"/>
                </a:lnTo>
                <a:lnTo>
                  <a:pt x="9223032" y="1730248"/>
                </a:lnTo>
                <a:lnTo>
                  <a:pt x="9189669" y="1692148"/>
                </a:lnTo>
                <a:lnTo>
                  <a:pt x="9154795" y="1654048"/>
                </a:lnTo>
                <a:lnTo>
                  <a:pt x="9118498" y="1615948"/>
                </a:lnTo>
                <a:lnTo>
                  <a:pt x="9080856" y="1590548"/>
                </a:lnTo>
                <a:lnTo>
                  <a:pt x="9041968" y="1565148"/>
                </a:lnTo>
                <a:lnTo>
                  <a:pt x="9001912" y="1527048"/>
                </a:lnTo>
                <a:lnTo>
                  <a:pt x="8960777" y="1501648"/>
                </a:lnTo>
                <a:lnTo>
                  <a:pt x="8918651" y="1476248"/>
                </a:lnTo>
                <a:lnTo>
                  <a:pt x="8875624" y="1450848"/>
                </a:lnTo>
                <a:lnTo>
                  <a:pt x="8831783" y="1438148"/>
                </a:lnTo>
                <a:lnTo>
                  <a:pt x="8787193" y="1412748"/>
                </a:lnTo>
                <a:lnTo>
                  <a:pt x="8556358" y="1349248"/>
                </a:lnTo>
                <a:lnTo>
                  <a:pt x="8461946" y="1349248"/>
                </a:lnTo>
                <a:lnTo>
                  <a:pt x="7371042" y="1336548"/>
                </a:lnTo>
                <a:lnTo>
                  <a:pt x="7402792" y="1298448"/>
                </a:lnTo>
                <a:lnTo>
                  <a:pt x="7435736" y="1273048"/>
                </a:lnTo>
                <a:lnTo>
                  <a:pt x="7469606" y="1234948"/>
                </a:lnTo>
                <a:lnTo>
                  <a:pt x="7504138" y="1196848"/>
                </a:lnTo>
                <a:lnTo>
                  <a:pt x="7574127" y="1120648"/>
                </a:lnTo>
                <a:lnTo>
                  <a:pt x="8651964" y="1120648"/>
                </a:lnTo>
                <a:lnTo>
                  <a:pt x="8703361" y="1133348"/>
                </a:lnTo>
                <a:lnTo>
                  <a:pt x="8753945" y="1133348"/>
                </a:lnTo>
                <a:lnTo>
                  <a:pt x="8803589" y="1146048"/>
                </a:lnTo>
                <a:lnTo>
                  <a:pt x="8945994" y="1184148"/>
                </a:lnTo>
                <a:lnTo>
                  <a:pt x="8989911" y="1209548"/>
                </a:lnTo>
                <a:lnTo>
                  <a:pt x="9033167" y="1222248"/>
                </a:lnTo>
                <a:lnTo>
                  <a:pt x="9075636" y="1247648"/>
                </a:lnTo>
                <a:lnTo>
                  <a:pt x="9117228" y="1273048"/>
                </a:lnTo>
                <a:lnTo>
                  <a:pt x="9157830" y="1298448"/>
                </a:lnTo>
                <a:lnTo>
                  <a:pt x="9197340" y="1323848"/>
                </a:lnTo>
                <a:lnTo>
                  <a:pt x="9235669" y="1361948"/>
                </a:lnTo>
                <a:lnTo>
                  <a:pt x="9272689" y="1387348"/>
                </a:lnTo>
                <a:lnTo>
                  <a:pt x="9308300" y="1425448"/>
                </a:lnTo>
                <a:lnTo>
                  <a:pt x="9342425" y="1463548"/>
                </a:lnTo>
                <a:lnTo>
                  <a:pt x="9374924" y="1501648"/>
                </a:lnTo>
                <a:lnTo>
                  <a:pt x="9405722" y="1539748"/>
                </a:lnTo>
                <a:lnTo>
                  <a:pt x="9434690" y="1577848"/>
                </a:lnTo>
                <a:lnTo>
                  <a:pt x="9461741" y="1615948"/>
                </a:lnTo>
                <a:lnTo>
                  <a:pt x="9486773" y="1666748"/>
                </a:lnTo>
                <a:lnTo>
                  <a:pt x="9509671" y="1704848"/>
                </a:lnTo>
                <a:lnTo>
                  <a:pt x="9530347" y="1755648"/>
                </a:lnTo>
                <a:lnTo>
                  <a:pt x="9548673" y="1793748"/>
                </a:lnTo>
                <a:lnTo>
                  <a:pt x="9564573" y="1844548"/>
                </a:lnTo>
                <a:lnTo>
                  <a:pt x="9577921" y="1882648"/>
                </a:lnTo>
                <a:lnTo>
                  <a:pt x="9588627" y="1933448"/>
                </a:lnTo>
                <a:lnTo>
                  <a:pt x="9596577" y="1984248"/>
                </a:lnTo>
                <a:lnTo>
                  <a:pt x="9601670" y="2035048"/>
                </a:lnTo>
                <a:lnTo>
                  <a:pt x="9603816" y="2073148"/>
                </a:lnTo>
                <a:lnTo>
                  <a:pt x="9607613" y="2022348"/>
                </a:lnTo>
                <a:lnTo>
                  <a:pt x="9613811" y="1984248"/>
                </a:lnTo>
                <a:lnTo>
                  <a:pt x="9622384" y="1933448"/>
                </a:lnTo>
                <a:lnTo>
                  <a:pt x="9633293" y="1882648"/>
                </a:lnTo>
                <a:lnTo>
                  <a:pt x="9646501" y="1831848"/>
                </a:lnTo>
                <a:lnTo>
                  <a:pt x="9661982" y="1793748"/>
                </a:lnTo>
                <a:lnTo>
                  <a:pt x="9679711" y="1742948"/>
                </a:lnTo>
                <a:lnTo>
                  <a:pt x="9700222" y="1704848"/>
                </a:lnTo>
                <a:lnTo>
                  <a:pt x="9723095" y="1654048"/>
                </a:lnTo>
                <a:lnTo>
                  <a:pt x="9748241" y="1615948"/>
                </a:lnTo>
                <a:lnTo>
                  <a:pt x="9775546" y="1565148"/>
                </a:lnTo>
                <a:lnTo>
                  <a:pt x="9804895" y="1527048"/>
                </a:lnTo>
                <a:lnTo>
                  <a:pt x="9836175" y="1488948"/>
                </a:lnTo>
                <a:lnTo>
                  <a:pt x="9847224" y="1476248"/>
                </a:lnTo>
                <a:lnTo>
                  <a:pt x="9869310" y="1450848"/>
                </a:lnTo>
                <a:lnTo>
                  <a:pt x="9904171" y="1425448"/>
                </a:lnTo>
                <a:lnTo>
                  <a:pt x="9940646" y="1387348"/>
                </a:lnTo>
                <a:lnTo>
                  <a:pt x="9978644" y="1349248"/>
                </a:lnTo>
                <a:lnTo>
                  <a:pt x="10018039" y="1323848"/>
                </a:lnTo>
                <a:lnTo>
                  <a:pt x="10058400" y="1298448"/>
                </a:lnTo>
                <a:lnTo>
                  <a:pt x="10058400" y="828548"/>
                </a:lnTo>
                <a:lnTo>
                  <a:pt x="10041191" y="841248"/>
                </a:lnTo>
                <a:lnTo>
                  <a:pt x="10001720" y="866648"/>
                </a:lnTo>
                <a:lnTo>
                  <a:pt x="9963366" y="904748"/>
                </a:lnTo>
                <a:lnTo>
                  <a:pt x="9926244" y="930148"/>
                </a:lnTo>
                <a:lnTo>
                  <a:pt x="9890442" y="968248"/>
                </a:lnTo>
                <a:lnTo>
                  <a:pt x="9856076" y="1006348"/>
                </a:lnTo>
                <a:lnTo>
                  <a:pt x="9823285" y="1044448"/>
                </a:lnTo>
                <a:lnTo>
                  <a:pt x="9792144" y="1082548"/>
                </a:lnTo>
                <a:lnTo>
                  <a:pt x="9762769" y="1120648"/>
                </a:lnTo>
                <a:lnTo>
                  <a:pt x="9735287" y="1171448"/>
                </a:lnTo>
                <a:lnTo>
                  <a:pt x="9709798" y="1209548"/>
                </a:lnTo>
                <a:lnTo>
                  <a:pt x="9686417" y="1247648"/>
                </a:lnTo>
                <a:lnTo>
                  <a:pt x="9665246" y="1298448"/>
                </a:lnTo>
                <a:lnTo>
                  <a:pt x="9646412" y="1336548"/>
                </a:lnTo>
                <a:lnTo>
                  <a:pt x="9630004" y="1387348"/>
                </a:lnTo>
                <a:lnTo>
                  <a:pt x="9616148" y="1425448"/>
                </a:lnTo>
                <a:lnTo>
                  <a:pt x="9604946" y="1476248"/>
                </a:lnTo>
                <a:lnTo>
                  <a:pt x="9592462" y="1425448"/>
                </a:lnTo>
                <a:lnTo>
                  <a:pt x="9577781" y="1387348"/>
                </a:lnTo>
                <a:lnTo>
                  <a:pt x="9560979" y="1336548"/>
                </a:lnTo>
                <a:lnTo>
                  <a:pt x="9542094" y="1298448"/>
                </a:lnTo>
                <a:lnTo>
                  <a:pt x="9521190" y="1247648"/>
                </a:lnTo>
                <a:lnTo>
                  <a:pt x="9498355" y="1209548"/>
                </a:lnTo>
                <a:lnTo>
                  <a:pt x="9473616" y="1171448"/>
                </a:lnTo>
                <a:lnTo>
                  <a:pt x="9447060" y="1133348"/>
                </a:lnTo>
                <a:lnTo>
                  <a:pt x="9437624" y="1120648"/>
                </a:lnTo>
                <a:lnTo>
                  <a:pt x="9418752" y="1095248"/>
                </a:lnTo>
                <a:lnTo>
                  <a:pt x="9388729" y="1044448"/>
                </a:lnTo>
                <a:lnTo>
                  <a:pt x="9357068" y="1019048"/>
                </a:lnTo>
                <a:lnTo>
                  <a:pt x="9323832" y="980948"/>
                </a:lnTo>
                <a:lnTo>
                  <a:pt x="9289085" y="942848"/>
                </a:lnTo>
                <a:lnTo>
                  <a:pt x="9252877" y="904748"/>
                </a:lnTo>
                <a:lnTo>
                  <a:pt x="9215272" y="879348"/>
                </a:lnTo>
                <a:lnTo>
                  <a:pt x="9176347" y="841248"/>
                </a:lnTo>
                <a:lnTo>
                  <a:pt x="9136151" y="815848"/>
                </a:lnTo>
                <a:lnTo>
                  <a:pt x="9094762" y="790448"/>
                </a:lnTo>
                <a:lnTo>
                  <a:pt x="9054249" y="765048"/>
                </a:lnTo>
                <a:lnTo>
                  <a:pt x="9012707" y="739648"/>
                </a:lnTo>
                <a:lnTo>
                  <a:pt x="8970175" y="726948"/>
                </a:lnTo>
                <a:lnTo>
                  <a:pt x="8926703" y="701548"/>
                </a:lnTo>
                <a:lnTo>
                  <a:pt x="8744394" y="650748"/>
                </a:lnTo>
                <a:lnTo>
                  <a:pt x="8696935" y="650748"/>
                </a:lnTo>
                <a:lnTo>
                  <a:pt x="8648827" y="638048"/>
                </a:lnTo>
                <a:lnTo>
                  <a:pt x="8550821" y="638048"/>
                </a:lnTo>
                <a:lnTo>
                  <a:pt x="8501024" y="625348"/>
                </a:lnTo>
                <a:lnTo>
                  <a:pt x="8297596" y="625348"/>
                </a:lnTo>
                <a:lnTo>
                  <a:pt x="8245932" y="638048"/>
                </a:lnTo>
                <a:lnTo>
                  <a:pt x="8381733" y="561848"/>
                </a:lnTo>
                <a:lnTo>
                  <a:pt x="8427682" y="549148"/>
                </a:lnTo>
                <a:lnTo>
                  <a:pt x="8520608" y="498348"/>
                </a:lnTo>
                <a:lnTo>
                  <a:pt x="8614905" y="472948"/>
                </a:lnTo>
                <a:lnTo>
                  <a:pt x="8662581" y="447548"/>
                </a:lnTo>
                <a:lnTo>
                  <a:pt x="9092654" y="333248"/>
                </a:lnTo>
                <a:lnTo>
                  <a:pt x="9141676" y="333248"/>
                </a:lnTo>
                <a:lnTo>
                  <a:pt x="9190965" y="320548"/>
                </a:lnTo>
                <a:lnTo>
                  <a:pt x="9240495" y="320548"/>
                </a:lnTo>
                <a:lnTo>
                  <a:pt x="9290228" y="307848"/>
                </a:lnTo>
                <a:lnTo>
                  <a:pt x="9340151" y="307848"/>
                </a:lnTo>
                <a:lnTo>
                  <a:pt x="9390240" y="295148"/>
                </a:lnTo>
                <a:lnTo>
                  <a:pt x="9793668" y="295148"/>
                </a:lnTo>
                <a:lnTo>
                  <a:pt x="9844062" y="307848"/>
                </a:lnTo>
                <a:lnTo>
                  <a:pt x="9894354" y="307848"/>
                </a:lnTo>
                <a:lnTo>
                  <a:pt x="9944532" y="320548"/>
                </a:lnTo>
                <a:lnTo>
                  <a:pt x="9994557" y="320548"/>
                </a:lnTo>
                <a:lnTo>
                  <a:pt x="10044430" y="333248"/>
                </a:lnTo>
                <a:lnTo>
                  <a:pt x="10058400" y="333248"/>
                </a:lnTo>
                <a:lnTo>
                  <a:pt x="10058400" y="295148"/>
                </a:lnTo>
                <a:lnTo>
                  <a:pt x="10058400" y="3048"/>
                </a:lnTo>
                <a:close/>
              </a:path>
            </a:pathLst>
          </a:custGeom>
          <a:solidFill>
            <a:srgbClr val="4B9F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 name="Google Shape;44;p7"/>
          <p:cNvSpPr/>
          <p:nvPr/>
        </p:nvSpPr>
        <p:spPr>
          <a:xfrm>
            <a:off x="9601200" y="0"/>
            <a:ext cx="457200" cy="7766050"/>
          </a:xfrm>
          <a:custGeom>
            <a:avLst/>
            <a:gdLst/>
            <a:ahLst/>
            <a:cxnLst/>
            <a:rect l="l" t="t" r="r" b="b"/>
            <a:pathLst>
              <a:path w="457200" h="7766050" extrusionOk="0">
                <a:moveTo>
                  <a:pt x="457200" y="0"/>
                </a:moveTo>
                <a:lnTo>
                  <a:pt x="0" y="0"/>
                </a:lnTo>
                <a:lnTo>
                  <a:pt x="0" y="7766050"/>
                </a:lnTo>
                <a:lnTo>
                  <a:pt x="457200" y="7766050"/>
                </a:lnTo>
                <a:lnTo>
                  <a:pt x="457200" y="0"/>
                </a:lnTo>
                <a:close/>
              </a:path>
            </a:pathLst>
          </a:custGeom>
          <a:solidFill>
            <a:srgbClr val="EEF0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 name="Google Shape;45;p7"/>
          <p:cNvSpPr/>
          <p:nvPr/>
        </p:nvSpPr>
        <p:spPr>
          <a:xfrm>
            <a:off x="0" y="4992370"/>
            <a:ext cx="9601200" cy="2322830"/>
          </a:xfrm>
          <a:custGeom>
            <a:avLst/>
            <a:gdLst/>
            <a:ahLst/>
            <a:cxnLst/>
            <a:rect l="l" t="t" r="r" b="b"/>
            <a:pathLst>
              <a:path w="9601200" h="2322829" extrusionOk="0">
                <a:moveTo>
                  <a:pt x="9601200" y="0"/>
                </a:moveTo>
                <a:lnTo>
                  <a:pt x="0" y="0"/>
                </a:lnTo>
                <a:lnTo>
                  <a:pt x="0" y="2322829"/>
                </a:lnTo>
                <a:lnTo>
                  <a:pt x="9601200" y="2322829"/>
                </a:lnTo>
                <a:lnTo>
                  <a:pt x="9601200" y="0"/>
                </a:lnTo>
                <a:close/>
              </a:path>
            </a:pathLst>
          </a:custGeom>
          <a:solidFill>
            <a:srgbClr val="275C91">
              <a:alpha val="8745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7"/>
          <p:cNvSpPr txBox="1">
            <a:spLocks noGrp="1"/>
          </p:cNvSpPr>
          <p:nvPr>
            <p:ph type="title"/>
          </p:nvPr>
        </p:nvSpPr>
        <p:spPr>
          <a:xfrm>
            <a:off x="869950" y="2550795"/>
            <a:ext cx="3124200" cy="3606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7"/>
          <p:cNvSpPr txBox="1">
            <a:spLocks noGrp="1"/>
          </p:cNvSpPr>
          <p:nvPr>
            <p:ph type="body" idx="1"/>
          </p:nvPr>
        </p:nvSpPr>
        <p:spPr>
          <a:xfrm>
            <a:off x="502920" y="1787652"/>
            <a:ext cx="9052560" cy="512978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419856" y="7228332"/>
            <a:ext cx="3218688" cy="38862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502920" y="7228332"/>
            <a:ext cx="2313432" cy="38862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7242048" y="7228332"/>
            <a:ext cx="2313432" cy="38862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5339513"/>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csi@law.columbia.edu"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grpSp>
        <p:nvGrpSpPr>
          <p:cNvPr id="83" name="Google Shape;83;p1"/>
          <p:cNvGrpSpPr/>
          <p:nvPr/>
        </p:nvGrpSpPr>
        <p:grpSpPr>
          <a:xfrm>
            <a:off x="-25" y="0"/>
            <a:ext cx="10058425" cy="7772400"/>
            <a:chOff x="-25" y="0"/>
            <a:chExt cx="10058425" cy="7772400"/>
          </a:xfrm>
        </p:grpSpPr>
        <p:sp>
          <p:nvSpPr>
            <p:cNvPr id="84" name="Google Shape;84;p1"/>
            <p:cNvSpPr/>
            <p:nvPr/>
          </p:nvSpPr>
          <p:spPr>
            <a:xfrm>
              <a:off x="0" y="0"/>
              <a:ext cx="6009640" cy="6769734"/>
            </a:xfrm>
            <a:custGeom>
              <a:avLst/>
              <a:gdLst/>
              <a:ahLst/>
              <a:cxnLst/>
              <a:rect l="l" t="t" r="r" b="b"/>
              <a:pathLst>
                <a:path w="6009640" h="6769734" extrusionOk="0">
                  <a:moveTo>
                    <a:pt x="0" y="6769328"/>
                  </a:moveTo>
                  <a:lnTo>
                    <a:pt x="6009157" y="6769328"/>
                  </a:lnTo>
                  <a:lnTo>
                    <a:pt x="6009157" y="0"/>
                  </a:lnTo>
                  <a:lnTo>
                    <a:pt x="0" y="0"/>
                  </a:lnTo>
                  <a:lnTo>
                    <a:pt x="0" y="6769328"/>
                  </a:lnTo>
                  <a:close/>
                </a:path>
              </a:pathLst>
            </a:custGeom>
            <a:solidFill>
              <a:srgbClr val="4B9F8F">
                <a:alpha val="5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1"/>
            <p:cNvSpPr/>
            <p:nvPr/>
          </p:nvSpPr>
          <p:spPr>
            <a:xfrm>
              <a:off x="0" y="0"/>
              <a:ext cx="10058400" cy="7772400"/>
            </a:xfrm>
            <a:custGeom>
              <a:avLst/>
              <a:gdLst/>
              <a:ahLst/>
              <a:cxnLst/>
              <a:rect l="l" t="t" r="r" b="b"/>
              <a:pathLst>
                <a:path w="10058400" h="7772400" extrusionOk="0">
                  <a:moveTo>
                    <a:pt x="10058400" y="0"/>
                  </a:moveTo>
                  <a:lnTo>
                    <a:pt x="6009157" y="0"/>
                  </a:lnTo>
                  <a:lnTo>
                    <a:pt x="3583317" y="0"/>
                  </a:lnTo>
                  <a:lnTo>
                    <a:pt x="3583317" y="3898900"/>
                  </a:lnTo>
                  <a:lnTo>
                    <a:pt x="3582390" y="3949700"/>
                  </a:lnTo>
                  <a:lnTo>
                    <a:pt x="3580727" y="4000500"/>
                  </a:lnTo>
                  <a:lnTo>
                    <a:pt x="3578339" y="4051300"/>
                  </a:lnTo>
                  <a:lnTo>
                    <a:pt x="3575215" y="4102100"/>
                  </a:lnTo>
                  <a:lnTo>
                    <a:pt x="3571379" y="4165600"/>
                  </a:lnTo>
                  <a:lnTo>
                    <a:pt x="3566820" y="4216400"/>
                  </a:lnTo>
                  <a:lnTo>
                    <a:pt x="3561537" y="4267200"/>
                  </a:lnTo>
                  <a:lnTo>
                    <a:pt x="3555555" y="4318000"/>
                  </a:lnTo>
                  <a:lnTo>
                    <a:pt x="3548862" y="4368800"/>
                  </a:lnTo>
                  <a:lnTo>
                    <a:pt x="3541458" y="4419600"/>
                  </a:lnTo>
                  <a:lnTo>
                    <a:pt x="3533368" y="4470400"/>
                  </a:lnTo>
                  <a:lnTo>
                    <a:pt x="3524580" y="4521200"/>
                  </a:lnTo>
                  <a:lnTo>
                    <a:pt x="3515093" y="4572000"/>
                  </a:lnTo>
                  <a:lnTo>
                    <a:pt x="3504920" y="4622800"/>
                  </a:lnTo>
                  <a:lnTo>
                    <a:pt x="3494074" y="4673600"/>
                  </a:lnTo>
                  <a:lnTo>
                    <a:pt x="3482530" y="4711700"/>
                  </a:lnTo>
                  <a:lnTo>
                    <a:pt x="3470325" y="4762500"/>
                  </a:lnTo>
                  <a:lnTo>
                    <a:pt x="3457448" y="4813300"/>
                  </a:lnTo>
                  <a:lnTo>
                    <a:pt x="3443897" y="4864100"/>
                  </a:lnTo>
                  <a:lnTo>
                    <a:pt x="3429685" y="4914900"/>
                  </a:lnTo>
                  <a:lnTo>
                    <a:pt x="3414801" y="4953000"/>
                  </a:lnTo>
                  <a:lnTo>
                    <a:pt x="3399269" y="5003800"/>
                  </a:lnTo>
                  <a:lnTo>
                    <a:pt x="3383089" y="5054600"/>
                  </a:lnTo>
                  <a:lnTo>
                    <a:pt x="3366262" y="5105400"/>
                  </a:lnTo>
                  <a:lnTo>
                    <a:pt x="3348786" y="5143500"/>
                  </a:lnTo>
                  <a:lnTo>
                    <a:pt x="3330664" y="5194300"/>
                  </a:lnTo>
                  <a:lnTo>
                    <a:pt x="3311918" y="5245100"/>
                  </a:lnTo>
                  <a:lnTo>
                    <a:pt x="3292525" y="5283200"/>
                  </a:lnTo>
                  <a:lnTo>
                    <a:pt x="3272510" y="5334000"/>
                  </a:lnTo>
                  <a:lnTo>
                    <a:pt x="3251873" y="5372100"/>
                  </a:lnTo>
                  <a:lnTo>
                    <a:pt x="3230613" y="5422900"/>
                  </a:lnTo>
                  <a:lnTo>
                    <a:pt x="3208744" y="5461000"/>
                  </a:lnTo>
                  <a:lnTo>
                    <a:pt x="3187268" y="5511800"/>
                  </a:lnTo>
                  <a:lnTo>
                    <a:pt x="3165005" y="5549900"/>
                  </a:lnTo>
                  <a:lnTo>
                    <a:pt x="3141967" y="5600700"/>
                  </a:lnTo>
                  <a:lnTo>
                    <a:pt x="3118154" y="5638800"/>
                  </a:lnTo>
                  <a:lnTo>
                    <a:pt x="3093580" y="5689600"/>
                  </a:lnTo>
                  <a:lnTo>
                    <a:pt x="3068269" y="5727700"/>
                  </a:lnTo>
                  <a:lnTo>
                    <a:pt x="3042234" y="5765800"/>
                  </a:lnTo>
                  <a:lnTo>
                    <a:pt x="3015488" y="5803900"/>
                  </a:lnTo>
                  <a:lnTo>
                    <a:pt x="2988043" y="5854700"/>
                  </a:lnTo>
                  <a:lnTo>
                    <a:pt x="2959900" y="5892800"/>
                  </a:lnTo>
                  <a:lnTo>
                    <a:pt x="2931096" y="5930900"/>
                  </a:lnTo>
                  <a:lnTo>
                    <a:pt x="2901632" y="5969000"/>
                  </a:lnTo>
                  <a:lnTo>
                    <a:pt x="2871508" y="6019800"/>
                  </a:lnTo>
                  <a:lnTo>
                    <a:pt x="2840774" y="6057900"/>
                  </a:lnTo>
                  <a:lnTo>
                    <a:pt x="2809405" y="6096000"/>
                  </a:lnTo>
                  <a:lnTo>
                    <a:pt x="2777439" y="6134100"/>
                  </a:lnTo>
                  <a:lnTo>
                    <a:pt x="2744876" y="6172200"/>
                  </a:lnTo>
                  <a:lnTo>
                    <a:pt x="2711742" y="6210300"/>
                  </a:lnTo>
                  <a:lnTo>
                    <a:pt x="2678036" y="6248400"/>
                  </a:lnTo>
                  <a:lnTo>
                    <a:pt x="2643784" y="6286500"/>
                  </a:lnTo>
                  <a:lnTo>
                    <a:pt x="2608999" y="6324600"/>
                  </a:lnTo>
                  <a:lnTo>
                    <a:pt x="2573693" y="6350000"/>
                  </a:lnTo>
                  <a:lnTo>
                    <a:pt x="2537879" y="6388100"/>
                  </a:lnTo>
                  <a:lnTo>
                    <a:pt x="2501557" y="6426200"/>
                  </a:lnTo>
                  <a:lnTo>
                    <a:pt x="2464765" y="6464300"/>
                  </a:lnTo>
                  <a:lnTo>
                    <a:pt x="2427490" y="6489700"/>
                  </a:lnTo>
                  <a:lnTo>
                    <a:pt x="2389771" y="6527800"/>
                  </a:lnTo>
                  <a:lnTo>
                    <a:pt x="2351621" y="6565900"/>
                  </a:lnTo>
                  <a:lnTo>
                    <a:pt x="2313025" y="6591300"/>
                  </a:lnTo>
                  <a:lnTo>
                    <a:pt x="2274024" y="6629400"/>
                  </a:lnTo>
                  <a:lnTo>
                    <a:pt x="2234628" y="6654800"/>
                  </a:lnTo>
                  <a:lnTo>
                    <a:pt x="2194839" y="6692900"/>
                  </a:lnTo>
                  <a:lnTo>
                    <a:pt x="2154669" y="6718300"/>
                  </a:lnTo>
                  <a:lnTo>
                    <a:pt x="2114156" y="6756400"/>
                  </a:lnTo>
                  <a:lnTo>
                    <a:pt x="1948751" y="6858000"/>
                  </a:lnTo>
                  <a:lnTo>
                    <a:pt x="1906638" y="6896100"/>
                  </a:lnTo>
                  <a:lnTo>
                    <a:pt x="1778685" y="6972300"/>
                  </a:lnTo>
                  <a:lnTo>
                    <a:pt x="1735543" y="6985000"/>
                  </a:lnTo>
                  <a:lnTo>
                    <a:pt x="1604835" y="7061200"/>
                  </a:lnTo>
                  <a:lnTo>
                    <a:pt x="1560893" y="7073900"/>
                  </a:lnTo>
                  <a:lnTo>
                    <a:pt x="1472501" y="7124700"/>
                  </a:lnTo>
                  <a:lnTo>
                    <a:pt x="1428089" y="7137400"/>
                  </a:lnTo>
                  <a:lnTo>
                    <a:pt x="1383538" y="7162800"/>
                  </a:lnTo>
                  <a:lnTo>
                    <a:pt x="1249286" y="7200900"/>
                  </a:lnTo>
                  <a:lnTo>
                    <a:pt x="1204366" y="7226300"/>
                  </a:lnTo>
                  <a:lnTo>
                    <a:pt x="1024255" y="7277100"/>
                  </a:lnTo>
                  <a:lnTo>
                    <a:pt x="1024255" y="5118100"/>
                  </a:lnTo>
                  <a:lnTo>
                    <a:pt x="1023366" y="5067300"/>
                  </a:lnTo>
                  <a:lnTo>
                    <a:pt x="1024851" y="5016500"/>
                  </a:lnTo>
                  <a:lnTo>
                    <a:pt x="1028585" y="4965700"/>
                  </a:lnTo>
                  <a:lnTo>
                    <a:pt x="1034453" y="4914900"/>
                  </a:lnTo>
                  <a:lnTo>
                    <a:pt x="1042314" y="4864100"/>
                  </a:lnTo>
                  <a:lnTo>
                    <a:pt x="1052068" y="4813300"/>
                  </a:lnTo>
                  <a:lnTo>
                    <a:pt x="1063574" y="4775200"/>
                  </a:lnTo>
                  <a:lnTo>
                    <a:pt x="1076706" y="4724400"/>
                  </a:lnTo>
                  <a:lnTo>
                    <a:pt x="1091349" y="4686300"/>
                  </a:lnTo>
                  <a:lnTo>
                    <a:pt x="1107389" y="4635500"/>
                  </a:lnTo>
                  <a:lnTo>
                    <a:pt x="1125867" y="4597400"/>
                  </a:lnTo>
                  <a:lnTo>
                    <a:pt x="1146251" y="4546600"/>
                  </a:lnTo>
                  <a:lnTo>
                    <a:pt x="1168476" y="4508500"/>
                  </a:lnTo>
                  <a:lnTo>
                    <a:pt x="1192479" y="4457700"/>
                  </a:lnTo>
                  <a:lnTo>
                    <a:pt x="1218209" y="4419600"/>
                  </a:lnTo>
                  <a:lnTo>
                    <a:pt x="1245603" y="4381500"/>
                  </a:lnTo>
                  <a:lnTo>
                    <a:pt x="1274584" y="4343400"/>
                  </a:lnTo>
                  <a:lnTo>
                    <a:pt x="1305102" y="4305300"/>
                  </a:lnTo>
                  <a:lnTo>
                    <a:pt x="1337094" y="4267200"/>
                  </a:lnTo>
                  <a:lnTo>
                    <a:pt x="1370495" y="4229100"/>
                  </a:lnTo>
                  <a:lnTo>
                    <a:pt x="1405255" y="4203700"/>
                  </a:lnTo>
                  <a:lnTo>
                    <a:pt x="1441297" y="4165600"/>
                  </a:lnTo>
                  <a:lnTo>
                    <a:pt x="1478572" y="4140200"/>
                  </a:lnTo>
                  <a:lnTo>
                    <a:pt x="1517002" y="4114800"/>
                  </a:lnTo>
                  <a:lnTo>
                    <a:pt x="1556537" y="4089400"/>
                  </a:lnTo>
                  <a:lnTo>
                    <a:pt x="1597126" y="4064000"/>
                  </a:lnTo>
                  <a:lnTo>
                    <a:pt x="1638693" y="4038600"/>
                  </a:lnTo>
                  <a:lnTo>
                    <a:pt x="1681175" y="4013200"/>
                  </a:lnTo>
                  <a:lnTo>
                    <a:pt x="1724507" y="3987800"/>
                  </a:lnTo>
                  <a:lnTo>
                    <a:pt x="1768640" y="3975100"/>
                  </a:lnTo>
                  <a:lnTo>
                    <a:pt x="1813521" y="3949700"/>
                  </a:lnTo>
                  <a:lnTo>
                    <a:pt x="1951913" y="3911600"/>
                  </a:lnTo>
                  <a:lnTo>
                    <a:pt x="1999107" y="3911600"/>
                  </a:lnTo>
                  <a:lnTo>
                    <a:pt x="2046732" y="3898900"/>
                  </a:lnTo>
                  <a:lnTo>
                    <a:pt x="2094712" y="3898900"/>
                  </a:lnTo>
                  <a:lnTo>
                    <a:pt x="2142998" y="3886200"/>
                  </a:lnTo>
                  <a:lnTo>
                    <a:pt x="2240242" y="3886200"/>
                  </a:lnTo>
                  <a:lnTo>
                    <a:pt x="3583317" y="3898900"/>
                  </a:lnTo>
                  <a:lnTo>
                    <a:pt x="3583317" y="0"/>
                  </a:lnTo>
                  <a:lnTo>
                    <a:pt x="3535540" y="0"/>
                  </a:lnTo>
                  <a:lnTo>
                    <a:pt x="3535540" y="3302000"/>
                  </a:lnTo>
                  <a:lnTo>
                    <a:pt x="2213038" y="3302000"/>
                  </a:lnTo>
                  <a:lnTo>
                    <a:pt x="2157615" y="3314700"/>
                  </a:lnTo>
                  <a:lnTo>
                    <a:pt x="2103272" y="3314700"/>
                  </a:lnTo>
                  <a:lnTo>
                    <a:pt x="2049932" y="3327400"/>
                  </a:lnTo>
                  <a:lnTo>
                    <a:pt x="1997544" y="3327400"/>
                  </a:lnTo>
                  <a:lnTo>
                    <a:pt x="1895373" y="3352800"/>
                  </a:lnTo>
                  <a:lnTo>
                    <a:pt x="1845449" y="3378200"/>
                  </a:lnTo>
                  <a:lnTo>
                    <a:pt x="1796224" y="3390900"/>
                  </a:lnTo>
                  <a:lnTo>
                    <a:pt x="1747647" y="3416300"/>
                  </a:lnTo>
                  <a:lnTo>
                    <a:pt x="1704365" y="3429000"/>
                  </a:lnTo>
                  <a:lnTo>
                    <a:pt x="1661820" y="3454400"/>
                  </a:lnTo>
                  <a:lnTo>
                    <a:pt x="1620062" y="3467100"/>
                  </a:lnTo>
                  <a:lnTo>
                    <a:pt x="1579118" y="3492500"/>
                  </a:lnTo>
                  <a:lnTo>
                    <a:pt x="1539036" y="3517900"/>
                  </a:lnTo>
                  <a:lnTo>
                    <a:pt x="1499844" y="3543300"/>
                  </a:lnTo>
                  <a:lnTo>
                    <a:pt x="1461592" y="3581400"/>
                  </a:lnTo>
                  <a:lnTo>
                    <a:pt x="1424330" y="3606800"/>
                  </a:lnTo>
                  <a:lnTo>
                    <a:pt x="1388071" y="3632200"/>
                  </a:lnTo>
                  <a:lnTo>
                    <a:pt x="1352880" y="3670300"/>
                  </a:lnTo>
                  <a:lnTo>
                    <a:pt x="1318780" y="3708400"/>
                  </a:lnTo>
                  <a:lnTo>
                    <a:pt x="1285824" y="3733800"/>
                  </a:lnTo>
                  <a:lnTo>
                    <a:pt x="1254048" y="3771900"/>
                  </a:lnTo>
                  <a:lnTo>
                    <a:pt x="1223492" y="3810000"/>
                  </a:lnTo>
                  <a:lnTo>
                    <a:pt x="1194193" y="3848100"/>
                  </a:lnTo>
                  <a:lnTo>
                    <a:pt x="1166190" y="3886200"/>
                  </a:lnTo>
                  <a:lnTo>
                    <a:pt x="1139532" y="3924300"/>
                  </a:lnTo>
                  <a:lnTo>
                    <a:pt x="1114247" y="3975100"/>
                  </a:lnTo>
                  <a:lnTo>
                    <a:pt x="1090383" y="4013200"/>
                  </a:lnTo>
                  <a:lnTo>
                    <a:pt x="1067968" y="4051300"/>
                  </a:lnTo>
                  <a:lnTo>
                    <a:pt x="1047064" y="4102100"/>
                  </a:lnTo>
                  <a:lnTo>
                    <a:pt x="1027696" y="4140200"/>
                  </a:lnTo>
                  <a:lnTo>
                    <a:pt x="1009904" y="4191000"/>
                  </a:lnTo>
                  <a:lnTo>
                    <a:pt x="993736" y="4229100"/>
                  </a:lnTo>
                  <a:lnTo>
                    <a:pt x="979233" y="4279900"/>
                  </a:lnTo>
                  <a:lnTo>
                    <a:pt x="966419" y="4318000"/>
                  </a:lnTo>
                  <a:lnTo>
                    <a:pt x="955344" y="4368800"/>
                  </a:lnTo>
                  <a:lnTo>
                    <a:pt x="946048" y="4419600"/>
                  </a:lnTo>
                  <a:lnTo>
                    <a:pt x="938580" y="4457700"/>
                  </a:lnTo>
                  <a:lnTo>
                    <a:pt x="932967" y="4508500"/>
                  </a:lnTo>
                  <a:lnTo>
                    <a:pt x="929259" y="4559300"/>
                  </a:lnTo>
                  <a:lnTo>
                    <a:pt x="923124" y="7302500"/>
                  </a:lnTo>
                  <a:lnTo>
                    <a:pt x="663663" y="7353300"/>
                  </a:lnTo>
                  <a:lnTo>
                    <a:pt x="663663" y="4445000"/>
                  </a:lnTo>
                  <a:lnTo>
                    <a:pt x="662914" y="4394200"/>
                  </a:lnTo>
                  <a:lnTo>
                    <a:pt x="662482" y="4343400"/>
                  </a:lnTo>
                  <a:lnTo>
                    <a:pt x="662559" y="4279900"/>
                  </a:lnTo>
                  <a:lnTo>
                    <a:pt x="663371" y="4229100"/>
                  </a:lnTo>
                  <a:lnTo>
                    <a:pt x="665124" y="4178300"/>
                  </a:lnTo>
                  <a:lnTo>
                    <a:pt x="668045" y="4127500"/>
                  </a:lnTo>
                  <a:lnTo>
                    <a:pt x="672325" y="4076700"/>
                  </a:lnTo>
                  <a:lnTo>
                    <a:pt x="678205" y="4025900"/>
                  </a:lnTo>
                  <a:lnTo>
                    <a:pt x="685876" y="3987800"/>
                  </a:lnTo>
                  <a:lnTo>
                    <a:pt x="695566" y="3937000"/>
                  </a:lnTo>
                  <a:lnTo>
                    <a:pt x="707478" y="3886200"/>
                  </a:lnTo>
                  <a:lnTo>
                    <a:pt x="721842" y="3835400"/>
                  </a:lnTo>
                  <a:lnTo>
                    <a:pt x="738860" y="3797300"/>
                  </a:lnTo>
                  <a:lnTo>
                    <a:pt x="755319" y="3746500"/>
                  </a:lnTo>
                  <a:lnTo>
                    <a:pt x="773912" y="3708400"/>
                  </a:lnTo>
                  <a:lnTo>
                    <a:pt x="794524" y="3670300"/>
                  </a:lnTo>
                  <a:lnTo>
                    <a:pt x="817092" y="3619500"/>
                  </a:lnTo>
                  <a:lnTo>
                    <a:pt x="841527" y="3581400"/>
                  </a:lnTo>
                  <a:lnTo>
                    <a:pt x="867778" y="3543300"/>
                  </a:lnTo>
                  <a:lnTo>
                    <a:pt x="895731" y="3505200"/>
                  </a:lnTo>
                  <a:lnTo>
                    <a:pt x="925334" y="3467100"/>
                  </a:lnTo>
                  <a:lnTo>
                    <a:pt x="956513" y="3429000"/>
                  </a:lnTo>
                  <a:lnTo>
                    <a:pt x="989164" y="3390900"/>
                  </a:lnTo>
                  <a:lnTo>
                    <a:pt x="1023226" y="3365500"/>
                  </a:lnTo>
                  <a:lnTo>
                    <a:pt x="1058608" y="3327400"/>
                  </a:lnTo>
                  <a:lnTo>
                    <a:pt x="1095248" y="3302000"/>
                  </a:lnTo>
                  <a:lnTo>
                    <a:pt x="1133068" y="3263900"/>
                  </a:lnTo>
                  <a:lnTo>
                    <a:pt x="1171981" y="3238500"/>
                  </a:lnTo>
                  <a:lnTo>
                    <a:pt x="1211910" y="3213100"/>
                  </a:lnTo>
                  <a:lnTo>
                    <a:pt x="1252766" y="3187700"/>
                  </a:lnTo>
                  <a:lnTo>
                    <a:pt x="1294498" y="3162300"/>
                  </a:lnTo>
                  <a:lnTo>
                    <a:pt x="1337005" y="3136900"/>
                  </a:lnTo>
                  <a:lnTo>
                    <a:pt x="1380223" y="3124200"/>
                  </a:lnTo>
                  <a:lnTo>
                    <a:pt x="1424063" y="3098800"/>
                  </a:lnTo>
                  <a:lnTo>
                    <a:pt x="1604137" y="3048000"/>
                  </a:lnTo>
                  <a:lnTo>
                    <a:pt x="1649933" y="3048000"/>
                  </a:lnTo>
                  <a:lnTo>
                    <a:pt x="1695894" y="3035300"/>
                  </a:lnTo>
                  <a:lnTo>
                    <a:pt x="3480054" y="3035300"/>
                  </a:lnTo>
                  <a:lnTo>
                    <a:pt x="3492982" y="3073400"/>
                  </a:lnTo>
                  <a:lnTo>
                    <a:pt x="3503714" y="3124200"/>
                  </a:lnTo>
                  <a:lnTo>
                    <a:pt x="3512782" y="3162300"/>
                  </a:lnTo>
                  <a:lnTo>
                    <a:pt x="3520757" y="3213100"/>
                  </a:lnTo>
                  <a:lnTo>
                    <a:pt x="3528149" y="3263900"/>
                  </a:lnTo>
                  <a:lnTo>
                    <a:pt x="3535540" y="3302000"/>
                  </a:lnTo>
                  <a:lnTo>
                    <a:pt x="3535540" y="0"/>
                  </a:lnTo>
                  <a:lnTo>
                    <a:pt x="3284931" y="0"/>
                  </a:lnTo>
                  <a:lnTo>
                    <a:pt x="3284931" y="2451100"/>
                  </a:lnTo>
                  <a:lnTo>
                    <a:pt x="1759686" y="2451100"/>
                  </a:lnTo>
                  <a:lnTo>
                    <a:pt x="1708137" y="2463800"/>
                  </a:lnTo>
                  <a:lnTo>
                    <a:pt x="1657426" y="2463800"/>
                  </a:lnTo>
                  <a:lnTo>
                    <a:pt x="1509839" y="2501900"/>
                  </a:lnTo>
                  <a:lnTo>
                    <a:pt x="1462036" y="2527300"/>
                  </a:lnTo>
                  <a:lnTo>
                    <a:pt x="1368259" y="2552700"/>
                  </a:lnTo>
                  <a:lnTo>
                    <a:pt x="1324356" y="2578100"/>
                  </a:lnTo>
                  <a:lnTo>
                    <a:pt x="1281290" y="2603500"/>
                  </a:lnTo>
                  <a:lnTo>
                    <a:pt x="1239075" y="2628900"/>
                  </a:lnTo>
                  <a:lnTo>
                    <a:pt x="1197775" y="2641600"/>
                  </a:lnTo>
                  <a:lnTo>
                    <a:pt x="1157401" y="2679700"/>
                  </a:lnTo>
                  <a:lnTo>
                    <a:pt x="1118019" y="2705100"/>
                  </a:lnTo>
                  <a:lnTo>
                    <a:pt x="1079639" y="2730500"/>
                  </a:lnTo>
                  <a:lnTo>
                    <a:pt x="1042339" y="2768600"/>
                  </a:lnTo>
                  <a:lnTo>
                    <a:pt x="1006132" y="2794000"/>
                  </a:lnTo>
                  <a:lnTo>
                    <a:pt x="971054" y="2832100"/>
                  </a:lnTo>
                  <a:lnTo>
                    <a:pt x="937171" y="2870200"/>
                  </a:lnTo>
                  <a:lnTo>
                    <a:pt x="904494" y="2908300"/>
                  </a:lnTo>
                  <a:lnTo>
                    <a:pt x="873074" y="2933700"/>
                  </a:lnTo>
                  <a:lnTo>
                    <a:pt x="842962" y="2971800"/>
                  </a:lnTo>
                  <a:lnTo>
                    <a:pt x="814171" y="3022600"/>
                  </a:lnTo>
                  <a:lnTo>
                    <a:pt x="786765" y="3060700"/>
                  </a:lnTo>
                  <a:lnTo>
                    <a:pt x="760780" y="3098800"/>
                  </a:lnTo>
                  <a:lnTo>
                    <a:pt x="736244" y="3136900"/>
                  </a:lnTo>
                  <a:lnTo>
                    <a:pt x="713206" y="3187700"/>
                  </a:lnTo>
                  <a:lnTo>
                    <a:pt x="691705" y="3225800"/>
                  </a:lnTo>
                  <a:lnTo>
                    <a:pt x="671779" y="3276600"/>
                  </a:lnTo>
                  <a:lnTo>
                    <a:pt x="653465" y="3314700"/>
                  </a:lnTo>
                  <a:lnTo>
                    <a:pt x="636803" y="3365500"/>
                  </a:lnTo>
                  <a:lnTo>
                    <a:pt x="621830" y="3403600"/>
                  </a:lnTo>
                  <a:lnTo>
                    <a:pt x="608596" y="3454400"/>
                  </a:lnTo>
                  <a:lnTo>
                    <a:pt x="597141" y="3505200"/>
                  </a:lnTo>
                  <a:lnTo>
                    <a:pt x="587489" y="3556000"/>
                  </a:lnTo>
                  <a:lnTo>
                    <a:pt x="579691" y="3594100"/>
                  </a:lnTo>
                  <a:lnTo>
                    <a:pt x="573786" y="3644900"/>
                  </a:lnTo>
                  <a:lnTo>
                    <a:pt x="569810" y="3695700"/>
                  </a:lnTo>
                  <a:lnTo>
                    <a:pt x="561517" y="7366000"/>
                  </a:lnTo>
                  <a:lnTo>
                    <a:pt x="511771" y="7378700"/>
                  </a:lnTo>
                  <a:lnTo>
                    <a:pt x="461187" y="7378700"/>
                  </a:lnTo>
                  <a:lnTo>
                    <a:pt x="410133" y="7391400"/>
                  </a:lnTo>
                  <a:lnTo>
                    <a:pt x="308140" y="7391400"/>
                  </a:lnTo>
                  <a:lnTo>
                    <a:pt x="317754" y="3327400"/>
                  </a:lnTo>
                  <a:lnTo>
                    <a:pt x="320014" y="3276600"/>
                  </a:lnTo>
                  <a:lnTo>
                    <a:pt x="324650" y="3225800"/>
                  </a:lnTo>
                  <a:lnTo>
                    <a:pt x="331584" y="3175000"/>
                  </a:lnTo>
                  <a:lnTo>
                    <a:pt x="340690" y="3124200"/>
                  </a:lnTo>
                  <a:lnTo>
                    <a:pt x="351891" y="3073400"/>
                  </a:lnTo>
                  <a:lnTo>
                    <a:pt x="365061" y="3035300"/>
                  </a:lnTo>
                  <a:lnTo>
                    <a:pt x="380111" y="2984500"/>
                  </a:lnTo>
                  <a:lnTo>
                    <a:pt x="396951" y="2933700"/>
                  </a:lnTo>
                  <a:lnTo>
                    <a:pt x="415455" y="2895600"/>
                  </a:lnTo>
                  <a:lnTo>
                    <a:pt x="435546" y="2844800"/>
                  </a:lnTo>
                  <a:lnTo>
                    <a:pt x="458038" y="2806700"/>
                  </a:lnTo>
                  <a:lnTo>
                    <a:pt x="482422" y="2755900"/>
                  </a:lnTo>
                  <a:lnTo>
                    <a:pt x="508635" y="2717800"/>
                  </a:lnTo>
                  <a:lnTo>
                    <a:pt x="536587" y="2679700"/>
                  </a:lnTo>
                  <a:lnTo>
                    <a:pt x="566229" y="2628900"/>
                  </a:lnTo>
                  <a:lnTo>
                    <a:pt x="597471" y="2590800"/>
                  </a:lnTo>
                  <a:lnTo>
                    <a:pt x="630262" y="2565400"/>
                  </a:lnTo>
                  <a:lnTo>
                    <a:pt x="664502" y="2527300"/>
                  </a:lnTo>
                  <a:lnTo>
                    <a:pt x="700125" y="2489200"/>
                  </a:lnTo>
                  <a:lnTo>
                    <a:pt x="737069" y="2463800"/>
                  </a:lnTo>
                  <a:lnTo>
                    <a:pt x="775271" y="2425700"/>
                  </a:lnTo>
                  <a:lnTo>
                    <a:pt x="814628" y="2400300"/>
                  </a:lnTo>
                  <a:lnTo>
                    <a:pt x="855091" y="2374900"/>
                  </a:lnTo>
                  <a:lnTo>
                    <a:pt x="896581" y="2349500"/>
                  </a:lnTo>
                  <a:lnTo>
                    <a:pt x="939038" y="2324100"/>
                  </a:lnTo>
                  <a:lnTo>
                    <a:pt x="982370" y="2298700"/>
                  </a:lnTo>
                  <a:lnTo>
                    <a:pt x="1026502" y="2273300"/>
                  </a:lnTo>
                  <a:lnTo>
                    <a:pt x="1116926" y="2247900"/>
                  </a:lnTo>
                  <a:lnTo>
                    <a:pt x="1163066" y="2222500"/>
                  </a:lnTo>
                  <a:lnTo>
                    <a:pt x="1209725" y="2209800"/>
                  </a:lnTo>
                  <a:lnTo>
                    <a:pt x="1256842" y="2209800"/>
                  </a:lnTo>
                  <a:lnTo>
                    <a:pt x="1352118" y="2184400"/>
                  </a:lnTo>
                  <a:lnTo>
                    <a:pt x="3156610" y="2184400"/>
                  </a:lnTo>
                  <a:lnTo>
                    <a:pt x="3179419" y="2222500"/>
                  </a:lnTo>
                  <a:lnTo>
                    <a:pt x="3201809" y="2273300"/>
                  </a:lnTo>
                  <a:lnTo>
                    <a:pt x="3223666" y="2311400"/>
                  </a:lnTo>
                  <a:lnTo>
                    <a:pt x="3244888" y="2362200"/>
                  </a:lnTo>
                  <a:lnTo>
                    <a:pt x="3265347" y="2400300"/>
                  </a:lnTo>
                  <a:lnTo>
                    <a:pt x="3284931" y="2451100"/>
                  </a:lnTo>
                  <a:lnTo>
                    <a:pt x="3284931" y="0"/>
                  </a:lnTo>
                  <a:lnTo>
                    <a:pt x="0" y="0"/>
                  </a:lnTo>
                  <a:lnTo>
                    <a:pt x="0" y="355600"/>
                  </a:lnTo>
                  <a:lnTo>
                    <a:pt x="360667" y="355600"/>
                  </a:lnTo>
                  <a:lnTo>
                    <a:pt x="410743" y="368300"/>
                  </a:lnTo>
                  <a:lnTo>
                    <a:pt x="460743" y="368300"/>
                  </a:lnTo>
                  <a:lnTo>
                    <a:pt x="510628" y="381000"/>
                  </a:lnTo>
                  <a:lnTo>
                    <a:pt x="560387" y="381000"/>
                  </a:lnTo>
                  <a:lnTo>
                    <a:pt x="610006" y="393700"/>
                  </a:lnTo>
                  <a:lnTo>
                    <a:pt x="659472" y="393700"/>
                  </a:lnTo>
                  <a:lnTo>
                    <a:pt x="757821" y="419100"/>
                  </a:lnTo>
                  <a:lnTo>
                    <a:pt x="806691" y="419100"/>
                  </a:lnTo>
                  <a:lnTo>
                    <a:pt x="1187792" y="520700"/>
                  </a:lnTo>
                  <a:lnTo>
                    <a:pt x="1233932" y="546100"/>
                  </a:lnTo>
                  <a:lnTo>
                    <a:pt x="1325016" y="571500"/>
                  </a:lnTo>
                  <a:lnTo>
                    <a:pt x="1369936" y="596900"/>
                  </a:lnTo>
                  <a:lnTo>
                    <a:pt x="1458404" y="622300"/>
                  </a:lnTo>
                  <a:lnTo>
                    <a:pt x="1544955" y="673100"/>
                  </a:lnTo>
                  <a:lnTo>
                    <a:pt x="1587474" y="685800"/>
                  </a:lnTo>
                  <a:lnTo>
                    <a:pt x="1670875" y="736600"/>
                  </a:lnTo>
                  <a:lnTo>
                    <a:pt x="1711744" y="749300"/>
                  </a:lnTo>
                  <a:lnTo>
                    <a:pt x="1355991" y="749300"/>
                  </a:lnTo>
                  <a:lnTo>
                    <a:pt x="1305826" y="762000"/>
                  </a:lnTo>
                  <a:lnTo>
                    <a:pt x="1206982" y="762000"/>
                  </a:lnTo>
                  <a:lnTo>
                    <a:pt x="1158494" y="774700"/>
                  </a:lnTo>
                  <a:lnTo>
                    <a:pt x="1110767" y="774700"/>
                  </a:lnTo>
                  <a:lnTo>
                    <a:pt x="1017981" y="800100"/>
                  </a:lnTo>
                  <a:lnTo>
                    <a:pt x="887399" y="838200"/>
                  </a:lnTo>
                  <a:lnTo>
                    <a:pt x="844423" y="863600"/>
                  </a:lnTo>
                  <a:lnTo>
                    <a:pt x="801827" y="876300"/>
                  </a:lnTo>
                  <a:lnTo>
                    <a:pt x="759701" y="901700"/>
                  </a:lnTo>
                  <a:lnTo>
                    <a:pt x="677164" y="952500"/>
                  </a:lnTo>
                  <a:lnTo>
                    <a:pt x="636892" y="977900"/>
                  </a:lnTo>
                  <a:lnTo>
                    <a:pt x="597395" y="1016000"/>
                  </a:lnTo>
                  <a:lnTo>
                    <a:pt x="558723" y="1041400"/>
                  </a:lnTo>
                  <a:lnTo>
                    <a:pt x="520979" y="1066800"/>
                  </a:lnTo>
                  <a:lnTo>
                    <a:pt x="484225" y="1104900"/>
                  </a:lnTo>
                  <a:lnTo>
                    <a:pt x="448525" y="1143000"/>
                  </a:lnTo>
                  <a:lnTo>
                    <a:pt x="413981" y="1168400"/>
                  </a:lnTo>
                  <a:lnTo>
                    <a:pt x="380631" y="1206500"/>
                  </a:lnTo>
                  <a:lnTo>
                    <a:pt x="348576" y="1244600"/>
                  </a:lnTo>
                  <a:lnTo>
                    <a:pt x="317881" y="1282700"/>
                  </a:lnTo>
                  <a:lnTo>
                    <a:pt x="288632" y="1333500"/>
                  </a:lnTo>
                  <a:lnTo>
                    <a:pt x="260883" y="1371600"/>
                  </a:lnTo>
                  <a:lnTo>
                    <a:pt x="234721" y="1409700"/>
                  </a:lnTo>
                  <a:lnTo>
                    <a:pt x="210223" y="1447800"/>
                  </a:lnTo>
                  <a:lnTo>
                    <a:pt x="187452" y="1498600"/>
                  </a:lnTo>
                  <a:lnTo>
                    <a:pt x="166484" y="1536700"/>
                  </a:lnTo>
                  <a:lnTo>
                    <a:pt x="147408" y="1574800"/>
                  </a:lnTo>
                  <a:lnTo>
                    <a:pt x="130289" y="1625600"/>
                  </a:lnTo>
                  <a:lnTo>
                    <a:pt x="115201" y="1663700"/>
                  </a:lnTo>
                  <a:lnTo>
                    <a:pt x="102222" y="1714500"/>
                  </a:lnTo>
                  <a:lnTo>
                    <a:pt x="91427" y="1752600"/>
                  </a:lnTo>
                  <a:lnTo>
                    <a:pt x="78854" y="1714500"/>
                  </a:lnTo>
                  <a:lnTo>
                    <a:pt x="64363" y="1663700"/>
                  </a:lnTo>
                  <a:lnTo>
                    <a:pt x="47980" y="1625600"/>
                  </a:lnTo>
                  <a:lnTo>
                    <a:pt x="29768" y="1574800"/>
                  </a:lnTo>
                  <a:lnTo>
                    <a:pt x="9766" y="1536700"/>
                  </a:lnTo>
                  <a:lnTo>
                    <a:pt x="0" y="1511312"/>
                  </a:lnTo>
                  <a:lnTo>
                    <a:pt x="0" y="2082812"/>
                  </a:lnTo>
                  <a:lnTo>
                    <a:pt x="11264" y="2108200"/>
                  </a:lnTo>
                  <a:lnTo>
                    <a:pt x="28625" y="2146300"/>
                  </a:lnTo>
                  <a:lnTo>
                    <a:pt x="43980" y="2197100"/>
                  </a:lnTo>
                  <a:lnTo>
                    <a:pt x="57264" y="2247900"/>
                  </a:lnTo>
                  <a:lnTo>
                    <a:pt x="68402" y="2286000"/>
                  </a:lnTo>
                  <a:lnTo>
                    <a:pt x="77317" y="2336800"/>
                  </a:lnTo>
                  <a:lnTo>
                    <a:pt x="83947" y="2387600"/>
                  </a:lnTo>
                  <a:lnTo>
                    <a:pt x="88226" y="2425700"/>
                  </a:lnTo>
                  <a:lnTo>
                    <a:pt x="90081" y="2476500"/>
                  </a:lnTo>
                  <a:lnTo>
                    <a:pt x="93865" y="2425700"/>
                  </a:lnTo>
                  <a:lnTo>
                    <a:pt x="99860" y="2374900"/>
                  </a:lnTo>
                  <a:lnTo>
                    <a:pt x="108013" y="2324100"/>
                  </a:lnTo>
                  <a:lnTo>
                    <a:pt x="118300" y="2273300"/>
                  </a:lnTo>
                  <a:lnTo>
                    <a:pt x="130721" y="2222500"/>
                  </a:lnTo>
                  <a:lnTo>
                    <a:pt x="145211" y="2171700"/>
                  </a:lnTo>
                  <a:lnTo>
                    <a:pt x="161772" y="2120900"/>
                  </a:lnTo>
                  <a:lnTo>
                    <a:pt x="180365" y="2082812"/>
                  </a:lnTo>
                  <a:lnTo>
                    <a:pt x="200202" y="2032000"/>
                  </a:lnTo>
                  <a:lnTo>
                    <a:pt x="221957" y="1993900"/>
                  </a:lnTo>
                  <a:lnTo>
                    <a:pt x="245554" y="1943100"/>
                  </a:lnTo>
                  <a:lnTo>
                    <a:pt x="270941" y="1905000"/>
                  </a:lnTo>
                  <a:lnTo>
                    <a:pt x="298018" y="1866900"/>
                  </a:lnTo>
                  <a:lnTo>
                    <a:pt x="326745" y="1828800"/>
                  </a:lnTo>
                  <a:lnTo>
                    <a:pt x="357035" y="1790700"/>
                  </a:lnTo>
                  <a:lnTo>
                    <a:pt x="388810" y="1752600"/>
                  </a:lnTo>
                  <a:lnTo>
                    <a:pt x="422021" y="1714500"/>
                  </a:lnTo>
                  <a:lnTo>
                    <a:pt x="456577" y="1689100"/>
                  </a:lnTo>
                  <a:lnTo>
                    <a:pt x="492417" y="1651000"/>
                  </a:lnTo>
                  <a:lnTo>
                    <a:pt x="529475" y="1625600"/>
                  </a:lnTo>
                  <a:lnTo>
                    <a:pt x="567677" y="1587500"/>
                  </a:lnTo>
                  <a:lnTo>
                    <a:pt x="606958" y="1562100"/>
                  </a:lnTo>
                  <a:lnTo>
                    <a:pt x="647230" y="1536700"/>
                  </a:lnTo>
                  <a:lnTo>
                    <a:pt x="688441" y="1511312"/>
                  </a:lnTo>
                  <a:lnTo>
                    <a:pt x="730516" y="1485900"/>
                  </a:lnTo>
                  <a:lnTo>
                    <a:pt x="773366" y="1460500"/>
                  </a:lnTo>
                  <a:lnTo>
                    <a:pt x="816952" y="1447800"/>
                  </a:lnTo>
                  <a:lnTo>
                    <a:pt x="861187" y="1422400"/>
                  </a:lnTo>
                  <a:lnTo>
                    <a:pt x="1136269" y="1346200"/>
                  </a:lnTo>
                  <a:lnTo>
                    <a:pt x="1183081" y="1346200"/>
                  </a:lnTo>
                  <a:lnTo>
                    <a:pt x="1229982" y="1333500"/>
                  </a:lnTo>
                  <a:lnTo>
                    <a:pt x="2511082" y="1333500"/>
                  </a:lnTo>
                  <a:lnTo>
                    <a:pt x="2547734" y="1371600"/>
                  </a:lnTo>
                  <a:lnTo>
                    <a:pt x="2583357" y="1409700"/>
                  </a:lnTo>
                  <a:lnTo>
                    <a:pt x="2618079" y="1447800"/>
                  </a:lnTo>
                  <a:lnTo>
                    <a:pt x="2652039" y="1485900"/>
                  </a:lnTo>
                  <a:lnTo>
                    <a:pt x="2685338" y="1524000"/>
                  </a:lnTo>
                  <a:lnTo>
                    <a:pt x="2718104" y="1562100"/>
                  </a:lnTo>
                  <a:lnTo>
                    <a:pt x="2750489" y="1600200"/>
                  </a:lnTo>
                  <a:lnTo>
                    <a:pt x="1451305" y="1600200"/>
                  </a:lnTo>
                  <a:lnTo>
                    <a:pt x="1400860" y="1612900"/>
                  </a:lnTo>
                  <a:lnTo>
                    <a:pt x="1351089" y="1612900"/>
                  </a:lnTo>
                  <a:lnTo>
                    <a:pt x="1302004" y="1625600"/>
                  </a:lnTo>
                  <a:lnTo>
                    <a:pt x="1253629" y="1625600"/>
                  </a:lnTo>
                  <a:lnTo>
                    <a:pt x="1159065" y="1651000"/>
                  </a:lnTo>
                  <a:lnTo>
                    <a:pt x="1112901" y="1676400"/>
                  </a:lnTo>
                  <a:lnTo>
                    <a:pt x="1022908" y="1701800"/>
                  </a:lnTo>
                  <a:lnTo>
                    <a:pt x="979297" y="1727200"/>
                  </a:lnTo>
                  <a:lnTo>
                    <a:pt x="936472" y="1739900"/>
                  </a:lnTo>
                  <a:lnTo>
                    <a:pt x="894486" y="1765300"/>
                  </a:lnTo>
                  <a:lnTo>
                    <a:pt x="853363" y="1790700"/>
                  </a:lnTo>
                  <a:lnTo>
                    <a:pt x="813142" y="1816100"/>
                  </a:lnTo>
                  <a:lnTo>
                    <a:pt x="773874" y="1841500"/>
                  </a:lnTo>
                  <a:lnTo>
                    <a:pt x="735571" y="1879600"/>
                  </a:lnTo>
                  <a:lnTo>
                    <a:pt x="698296" y="1905000"/>
                  </a:lnTo>
                  <a:lnTo>
                    <a:pt x="662089" y="1930400"/>
                  </a:lnTo>
                  <a:lnTo>
                    <a:pt x="626973" y="1968500"/>
                  </a:lnTo>
                  <a:lnTo>
                    <a:pt x="592988" y="2006600"/>
                  </a:lnTo>
                  <a:lnTo>
                    <a:pt x="560184" y="2044700"/>
                  </a:lnTo>
                  <a:lnTo>
                    <a:pt x="528599" y="2070100"/>
                  </a:lnTo>
                  <a:lnTo>
                    <a:pt x="498259" y="2108200"/>
                  </a:lnTo>
                  <a:lnTo>
                    <a:pt x="469214" y="2146300"/>
                  </a:lnTo>
                  <a:lnTo>
                    <a:pt x="441490" y="2197100"/>
                  </a:lnTo>
                  <a:lnTo>
                    <a:pt x="415137" y="2235200"/>
                  </a:lnTo>
                  <a:lnTo>
                    <a:pt x="390194" y="2273300"/>
                  </a:lnTo>
                  <a:lnTo>
                    <a:pt x="366687" y="2311400"/>
                  </a:lnTo>
                  <a:lnTo>
                    <a:pt x="344665" y="2362200"/>
                  </a:lnTo>
                  <a:lnTo>
                    <a:pt x="324167" y="2400300"/>
                  </a:lnTo>
                  <a:lnTo>
                    <a:pt x="305231" y="2451100"/>
                  </a:lnTo>
                  <a:lnTo>
                    <a:pt x="287896" y="2489200"/>
                  </a:lnTo>
                  <a:lnTo>
                    <a:pt x="272186" y="2540000"/>
                  </a:lnTo>
                  <a:lnTo>
                    <a:pt x="258165" y="2578100"/>
                  </a:lnTo>
                  <a:lnTo>
                    <a:pt x="245846" y="2628900"/>
                  </a:lnTo>
                  <a:lnTo>
                    <a:pt x="235292" y="2679700"/>
                  </a:lnTo>
                  <a:lnTo>
                    <a:pt x="226517" y="2717800"/>
                  </a:lnTo>
                  <a:lnTo>
                    <a:pt x="219583" y="2768600"/>
                  </a:lnTo>
                  <a:lnTo>
                    <a:pt x="214515" y="2819400"/>
                  </a:lnTo>
                  <a:lnTo>
                    <a:pt x="211353" y="2857500"/>
                  </a:lnTo>
                  <a:lnTo>
                    <a:pt x="200609" y="7378700"/>
                  </a:lnTo>
                  <a:lnTo>
                    <a:pt x="0" y="7378700"/>
                  </a:lnTo>
                  <a:lnTo>
                    <a:pt x="0" y="7772400"/>
                  </a:lnTo>
                  <a:lnTo>
                    <a:pt x="6009157" y="7772400"/>
                  </a:lnTo>
                  <a:lnTo>
                    <a:pt x="6009157" y="7770228"/>
                  </a:lnTo>
                  <a:lnTo>
                    <a:pt x="10058400" y="7770228"/>
                  </a:lnTo>
                  <a:lnTo>
                    <a:pt x="10058400" y="0"/>
                  </a:lnTo>
                  <a:close/>
                </a:path>
              </a:pathLst>
            </a:custGeom>
            <a:solidFill>
              <a:srgbClr val="7DB9A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a:off x="-25" y="0"/>
              <a:ext cx="2218055" cy="6577965"/>
            </a:xfrm>
            <a:custGeom>
              <a:avLst/>
              <a:gdLst/>
              <a:ahLst/>
              <a:cxnLst/>
              <a:rect l="l" t="t" r="r" b="b"/>
              <a:pathLst>
                <a:path w="2218055" h="6577965" extrusionOk="0">
                  <a:moveTo>
                    <a:pt x="2217445" y="2813862"/>
                  </a:moveTo>
                  <a:lnTo>
                    <a:pt x="0" y="2813862"/>
                  </a:lnTo>
                  <a:lnTo>
                    <a:pt x="0" y="6577355"/>
                  </a:lnTo>
                  <a:lnTo>
                    <a:pt x="2217445" y="6577355"/>
                  </a:lnTo>
                  <a:lnTo>
                    <a:pt x="2217445" y="2813862"/>
                  </a:lnTo>
                  <a:close/>
                </a:path>
                <a:path w="2218055" h="6577965" extrusionOk="0">
                  <a:moveTo>
                    <a:pt x="2217445" y="0"/>
                  </a:moveTo>
                  <a:lnTo>
                    <a:pt x="0" y="0"/>
                  </a:lnTo>
                  <a:lnTo>
                    <a:pt x="0" y="1217549"/>
                  </a:lnTo>
                  <a:lnTo>
                    <a:pt x="2217445" y="1217549"/>
                  </a:lnTo>
                  <a:lnTo>
                    <a:pt x="2217445" y="0"/>
                  </a:lnTo>
                  <a:close/>
                </a:path>
              </a:pathLst>
            </a:custGeom>
            <a:solidFill>
              <a:srgbClr val="D9E1EB">
                <a:alpha val="5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0" y="1217549"/>
              <a:ext cx="10058400" cy="1491615"/>
            </a:xfrm>
            <a:custGeom>
              <a:avLst/>
              <a:gdLst/>
              <a:ahLst/>
              <a:cxnLst/>
              <a:rect l="l" t="t" r="r" b="b"/>
              <a:pathLst>
                <a:path w="10058400" h="1491614" extrusionOk="0">
                  <a:moveTo>
                    <a:pt x="0" y="0"/>
                  </a:moveTo>
                  <a:lnTo>
                    <a:pt x="0" y="1491538"/>
                  </a:lnTo>
                  <a:lnTo>
                    <a:pt x="10058400" y="1491538"/>
                  </a:lnTo>
                  <a:lnTo>
                    <a:pt x="10058400" y="0"/>
                  </a:lnTo>
                  <a:lnTo>
                    <a:pt x="0" y="0"/>
                  </a:lnTo>
                  <a:close/>
                </a:path>
              </a:pathLst>
            </a:custGeom>
            <a:solidFill>
              <a:srgbClr val="275C91">
                <a:alpha val="5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
            <p:cNvSpPr/>
            <p:nvPr/>
          </p:nvSpPr>
          <p:spPr>
            <a:xfrm>
              <a:off x="0" y="2709087"/>
              <a:ext cx="10058400" cy="104775"/>
            </a:xfrm>
            <a:custGeom>
              <a:avLst/>
              <a:gdLst/>
              <a:ahLst/>
              <a:cxnLst/>
              <a:rect l="l" t="t" r="r" b="b"/>
              <a:pathLst>
                <a:path w="10058400" h="104775" extrusionOk="0">
                  <a:moveTo>
                    <a:pt x="0" y="0"/>
                  </a:moveTo>
                  <a:lnTo>
                    <a:pt x="0" y="104775"/>
                  </a:lnTo>
                  <a:lnTo>
                    <a:pt x="10058400" y="104775"/>
                  </a:lnTo>
                  <a:lnTo>
                    <a:pt x="10058400" y="0"/>
                  </a:lnTo>
                  <a:lnTo>
                    <a:pt x="0" y="0"/>
                  </a:lnTo>
                  <a:close/>
                </a:path>
              </a:pathLst>
            </a:custGeom>
            <a:solidFill>
              <a:srgbClr val="DBE1EB">
                <a:alpha val="67450"/>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 name="Google Shape;89;p1"/>
          <p:cNvSpPr txBox="1">
            <a:spLocks noGrp="1"/>
          </p:cNvSpPr>
          <p:nvPr>
            <p:ph type="title"/>
          </p:nvPr>
        </p:nvSpPr>
        <p:spPr>
          <a:xfrm>
            <a:off x="804750" y="1453125"/>
            <a:ext cx="8441700" cy="482700"/>
          </a:xfrm>
          <a:prstGeom prst="rect">
            <a:avLst/>
          </a:prstGeom>
          <a:noFill/>
          <a:ln>
            <a:noFill/>
          </a:ln>
        </p:spPr>
        <p:txBody>
          <a:bodyPr spcFirstLastPara="1" wrap="square" lIns="0" tIns="12700" rIns="0" bIns="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000">
                <a:solidFill>
                  <a:srgbClr val="FFFFFF"/>
                </a:solidFill>
              </a:rPr>
              <a:t>Unlocking the potential of “reformers” in supporting good governance of extractive industries</a:t>
            </a:r>
            <a:endParaRPr sz="3000"/>
          </a:p>
        </p:txBody>
      </p:sp>
      <p:sp>
        <p:nvSpPr>
          <p:cNvPr id="90" name="Google Shape;90;p1"/>
          <p:cNvSpPr txBox="1"/>
          <p:nvPr/>
        </p:nvSpPr>
        <p:spPr>
          <a:xfrm>
            <a:off x="2750924" y="1910323"/>
            <a:ext cx="4544695" cy="4826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Source Sans Pro"/>
              <a:ea typeface="Source Sans Pro"/>
              <a:cs typeface="Source Sans Pro"/>
              <a:sym typeface="Source Sans Pro"/>
            </a:endParaRPr>
          </a:p>
        </p:txBody>
      </p:sp>
      <p:sp>
        <p:nvSpPr>
          <p:cNvPr id="91" name="Google Shape;91;p1"/>
          <p:cNvSpPr/>
          <p:nvPr/>
        </p:nvSpPr>
        <p:spPr>
          <a:xfrm>
            <a:off x="2217420" y="6577342"/>
            <a:ext cx="7840980" cy="1195070"/>
          </a:xfrm>
          <a:custGeom>
            <a:avLst/>
            <a:gdLst/>
            <a:ahLst/>
            <a:cxnLst/>
            <a:rect l="l" t="t" r="r" b="b"/>
            <a:pathLst>
              <a:path w="7840980" h="1195070" extrusionOk="0">
                <a:moveTo>
                  <a:pt x="7840980" y="0"/>
                </a:moveTo>
                <a:lnTo>
                  <a:pt x="0" y="0"/>
                </a:lnTo>
                <a:lnTo>
                  <a:pt x="0" y="1195057"/>
                </a:lnTo>
                <a:lnTo>
                  <a:pt x="7840980" y="1195057"/>
                </a:lnTo>
                <a:lnTo>
                  <a:pt x="7840980" y="0"/>
                </a:lnTo>
                <a:close/>
              </a:path>
            </a:pathLst>
          </a:custGeom>
          <a:solidFill>
            <a:srgbClr val="4B9F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
          <p:cNvSpPr txBox="1"/>
          <p:nvPr/>
        </p:nvSpPr>
        <p:spPr>
          <a:xfrm>
            <a:off x="7696200" y="6973500"/>
            <a:ext cx="1904100" cy="7518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Source Sans Pro ExtraLight"/>
                <a:ea typeface="Source Sans Pro ExtraLight"/>
                <a:cs typeface="Source Sans Pro ExtraLight"/>
                <a:sym typeface="Source Sans Pro ExtraLight"/>
              </a:rPr>
              <a:t>October 7, 2021</a:t>
            </a:r>
            <a:endParaRPr sz="2400" b="0" i="0" u="none" strike="noStrike" cap="none">
              <a:solidFill>
                <a:srgbClr val="FFFFFF"/>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Source Sans Pro ExtraLight"/>
              <a:ea typeface="Source Sans Pro ExtraLight"/>
              <a:cs typeface="Source Sans Pro ExtraLight"/>
              <a:sym typeface="Source Sans Pro ExtraLight"/>
            </a:endParaRPr>
          </a:p>
        </p:txBody>
      </p:sp>
      <p:grpSp>
        <p:nvGrpSpPr>
          <p:cNvPr id="93" name="Google Shape;93;p1"/>
          <p:cNvGrpSpPr/>
          <p:nvPr/>
        </p:nvGrpSpPr>
        <p:grpSpPr>
          <a:xfrm>
            <a:off x="-25" y="6577355"/>
            <a:ext cx="2218055" cy="1195070"/>
            <a:chOff x="-25" y="6577355"/>
            <a:chExt cx="2218055" cy="1195070"/>
          </a:xfrm>
        </p:grpSpPr>
        <p:sp>
          <p:nvSpPr>
            <p:cNvPr id="94" name="Google Shape;94;p1"/>
            <p:cNvSpPr/>
            <p:nvPr/>
          </p:nvSpPr>
          <p:spPr>
            <a:xfrm>
              <a:off x="-25" y="6577355"/>
              <a:ext cx="2218055" cy="1195070"/>
            </a:xfrm>
            <a:custGeom>
              <a:avLst/>
              <a:gdLst/>
              <a:ahLst/>
              <a:cxnLst/>
              <a:rect l="l" t="t" r="r" b="b"/>
              <a:pathLst>
                <a:path w="2218055" h="1195070" extrusionOk="0">
                  <a:moveTo>
                    <a:pt x="2217445" y="0"/>
                  </a:moveTo>
                  <a:lnTo>
                    <a:pt x="0" y="0"/>
                  </a:lnTo>
                  <a:lnTo>
                    <a:pt x="0" y="1195044"/>
                  </a:lnTo>
                  <a:lnTo>
                    <a:pt x="2217445" y="1195044"/>
                  </a:lnTo>
                  <a:lnTo>
                    <a:pt x="2217445" y="0"/>
                  </a:lnTo>
                  <a:close/>
                </a:path>
              </a:pathLst>
            </a:custGeom>
            <a:solidFill>
              <a:srgbClr val="275C91">
                <a:alpha val="77254"/>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1"/>
            <p:cNvSpPr/>
            <p:nvPr/>
          </p:nvSpPr>
          <p:spPr>
            <a:xfrm>
              <a:off x="342353" y="6769341"/>
              <a:ext cx="1529967" cy="83586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
          <p:cNvSpPr txBox="1"/>
          <p:nvPr/>
        </p:nvSpPr>
        <p:spPr>
          <a:xfrm>
            <a:off x="869950" y="5287009"/>
            <a:ext cx="1287780" cy="208279"/>
          </a:xfrm>
          <a:prstGeom prst="rect">
            <a:avLst/>
          </a:prstGeom>
          <a:noFill/>
          <a:ln>
            <a:noFill/>
          </a:ln>
        </p:spPr>
        <p:txBody>
          <a:bodyPr spcFirstLastPara="1" wrap="square" lIns="0" tIns="127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1200"/>
              <a:buFont typeface="Avenir"/>
              <a:buNone/>
              <a:tabLst/>
              <a:defRPr/>
            </a:pPr>
            <a:r>
              <a:rPr kumimoji="0" lang="en-US" sz="1200" b="1" i="0" u="none" strike="noStrike" kern="0" cap="none" spc="0" normalizeH="0" baseline="0" noProof="0">
                <a:ln>
                  <a:noFill/>
                </a:ln>
                <a:solidFill>
                  <a:srgbClr val="FFFFFF"/>
                </a:solidFill>
                <a:effectLst/>
                <a:uLnTx/>
                <a:uFillTx/>
                <a:latin typeface="Avenir"/>
                <a:ea typeface="Avenir"/>
                <a:cs typeface="Avenir"/>
                <a:sym typeface="Avenir"/>
              </a:rPr>
              <a:t>ccsi.columbia.edu</a:t>
            </a:r>
            <a:endParaRPr kumimoji="0" sz="1200" b="0" i="0" u="none" strike="noStrike" kern="0" cap="none" spc="0" normalizeH="0" baseline="0" noProof="0">
              <a:ln>
                <a:noFill/>
              </a:ln>
              <a:solidFill>
                <a:srgbClr val="000000"/>
              </a:solidFill>
              <a:effectLst/>
              <a:uLnTx/>
              <a:uFillTx/>
              <a:latin typeface="Avenir"/>
              <a:ea typeface="Avenir"/>
              <a:cs typeface="Avenir"/>
              <a:sym typeface="Avenir"/>
            </a:endParaRPr>
          </a:p>
        </p:txBody>
      </p:sp>
      <p:sp>
        <p:nvSpPr>
          <p:cNvPr id="200" name="Google Shape;200;p4"/>
          <p:cNvSpPr txBox="1"/>
          <p:nvPr/>
        </p:nvSpPr>
        <p:spPr>
          <a:xfrm>
            <a:off x="869950" y="5718175"/>
            <a:ext cx="1153795" cy="299720"/>
          </a:xfrm>
          <a:prstGeom prst="rect">
            <a:avLst/>
          </a:prstGeom>
          <a:noFill/>
          <a:ln>
            <a:noFill/>
          </a:ln>
        </p:spPr>
        <p:txBody>
          <a:bodyPr spcFirstLastPara="1" wrap="square" lIns="0" tIns="12700" rIns="0" bIns="0" anchor="t" anchorCtr="0">
            <a:spAutoFit/>
          </a:bodyPr>
          <a:lstStyle/>
          <a:p>
            <a:pPr marL="12700" marR="5080" lvl="0" indent="0" algn="l" defTabSz="914400" rtl="0" eaLnBrk="1" fontAlgn="auto" latinLnBrk="0" hangingPunct="1">
              <a:lnSpc>
                <a:spcPct val="100000"/>
              </a:lnSpc>
              <a:spcBef>
                <a:spcPts val="0"/>
              </a:spcBef>
              <a:spcAft>
                <a:spcPts val="0"/>
              </a:spcAft>
              <a:buClr>
                <a:srgbClr val="FFFFFF"/>
              </a:buClr>
              <a:buSzPts val="900"/>
              <a:buFont typeface="Source Sans Pro"/>
              <a:buNone/>
              <a:tabLst/>
              <a:defRPr/>
            </a:pPr>
            <a:r>
              <a:rPr kumimoji="0" lang="en-US" sz="900" b="0" i="0" u="none" strike="noStrike" kern="0" cap="none" spc="0" normalizeH="0" baseline="0" noProof="0">
                <a:ln>
                  <a:noFill/>
                </a:ln>
                <a:solidFill>
                  <a:srgbClr val="FFFFFF"/>
                </a:solidFill>
                <a:effectLst/>
                <a:uLnTx/>
                <a:uFillTx/>
                <a:latin typeface="Source Sans Pro"/>
                <a:ea typeface="Source Sans Pro"/>
                <a:cs typeface="Source Sans Pro"/>
                <a:sym typeface="Source Sans Pro"/>
              </a:rPr>
              <a:t>Columbia Center on  Sustainable Investment</a:t>
            </a:r>
            <a:endParaRPr kumimoji="0" sz="900"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
        <p:nvSpPr>
          <p:cNvPr id="201" name="Google Shape;201;p4"/>
          <p:cNvSpPr txBox="1"/>
          <p:nvPr/>
        </p:nvSpPr>
        <p:spPr>
          <a:xfrm>
            <a:off x="869950" y="6129654"/>
            <a:ext cx="1472565" cy="711200"/>
          </a:xfrm>
          <a:prstGeom prst="rect">
            <a:avLst/>
          </a:prstGeom>
          <a:noFill/>
          <a:ln>
            <a:noFill/>
          </a:ln>
        </p:spPr>
        <p:txBody>
          <a:bodyPr spcFirstLastPara="1" wrap="square" lIns="0" tIns="12700" rIns="0" bIns="0" anchor="t" anchorCtr="0">
            <a:spAutoFit/>
          </a:bodyPr>
          <a:lstStyle/>
          <a:p>
            <a:pPr marL="12700" marR="419734" lvl="0" indent="0" algn="l" defTabSz="914400" rtl="0" eaLnBrk="1" fontAlgn="auto" latinLnBrk="0" hangingPunct="1">
              <a:lnSpc>
                <a:spcPct val="100000"/>
              </a:lnSpc>
              <a:spcBef>
                <a:spcPts val="0"/>
              </a:spcBef>
              <a:spcAft>
                <a:spcPts val="0"/>
              </a:spcAft>
              <a:buClr>
                <a:srgbClr val="FFFFFF"/>
              </a:buClr>
              <a:buSzPts val="900"/>
              <a:buFont typeface="Source Sans Pro"/>
              <a:buNone/>
              <a:tabLst/>
              <a:defRPr/>
            </a:pPr>
            <a:r>
              <a:rPr kumimoji="0" lang="en-US" sz="900" b="0" i="0" u="none" strike="noStrike" kern="0" cap="none" spc="0" normalizeH="0" baseline="0" noProof="0">
                <a:ln>
                  <a:noFill/>
                </a:ln>
                <a:solidFill>
                  <a:srgbClr val="FFFFFF"/>
                </a:solidFill>
                <a:effectLst/>
                <a:uLnTx/>
                <a:uFillTx/>
                <a:latin typeface="Source Sans Pro"/>
                <a:ea typeface="Source Sans Pro"/>
                <a:cs typeface="Source Sans Pro"/>
                <a:sym typeface="Source Sans Pro"/>
              </a:rPr>
              <a:t>Jerome Greene Hall  435 West 116th Street  New York, NY 10027</a:t>
            </a:r>
            <a:endParaRPr kumimoji="0" sz="900"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a:p>
            <a:pPr marL="12700" marR="0" lvl="0" indent="0" algn="l" defTabSz="914400" rtl="0" eaLnBrk="1" fontAlgn="auto" latinLnBrk="0" hangingPunct="1">
              <a:lnSpc>
                <a:spcPct val="100000"/>
              </a:lnSpc>
              <a:spcBef>
                <a:spcPts val="0"/>
              </a:spcBef>
              <a:spcAft>
                <a:spcPts val="0"/>
              </a:spcAft>
              <a:buClr>
                <a:srgbClr val="FFFFFF"/>
              </a:buClr>
              <a:buSzPts val="900"/>
              <a:buFont typeface="Source Sans Pro"/>
              <a:buNone/>
              <a:tabLst/>
              <a:defRPr/>
            </a:pPr>
            <a:r>
              <a:rPr kumimoji="0" lang="en-US" sz="900" b="0" i="0" u="none" strike="noStrike" kern="0" cap="none" spc="0" normalizeH="0" baseline="0" noProof="0">
                <a:ln>
                  <a:noFill/>
                </a:ln>
                <a:solidFill>
                  <a:srgbClr val="FFFFFF"/>
                </a:solidFill>
                <a:effectLst/>
                <a:uLnTx/>
                <a:uFillTx/>
                <a:latin typeface="Source Sans Pro"/>
                <a:ea typeface="Source Sans Pro"/>
                <a:cs typeface="Source Sans Pro"/>
                <a:sym typeface="Source Sans Pro"/>
              </a:rPr>
              <a:t>Phone: +1 (212) 854-1830</a:t>
            </a:r>
            <a:endParaRPr kumimoji="0" sz="900"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a:p>
            <a:pPr marL="12700" marR="0" lvl="0" indent="0" algn="l" defTabSz="914400" rtl="0" eaLnBrk="1" fontAlgn="auto" latinLnBrk="0" hangingPunct="1">
              <a:lnSpc>
                <a:spcPct val="100000"/>
              </a:lnSpc>
              <a:spcBef>
                <a:spcPts val="0"/>
              </a:spcBef>
              <a:spcAft>
                <a:spcPts val="0"/>
              </a:spcAft>
              <a:buClr>
                <a:srgbClr val="FFFFFF"/>
              </a:buClr>
              <a:buSzPts val="900"/>
              <a:buFont typeface="Source Sans Pro"/>
              <a:buNone/>
              <a:tabLst/>
              <a:defRPr/>
            </a:pPr>
            <a:r>
              <a:rPr kumimoji="0" lang="en-US" sz="900" b="0" i="0" u="sng" strike="noStrike" kern="0" cap="none" spc="0" normalizeH="0" baseline="0" noProof="0">
                <a:ln>
                  <a:noFill/>
                </a:ln>
                <a:solidFill>
                  <a:srgbClr val="FFFFFF"/>
                </a:solidFill>
                <a:effectLst/>
                <a:uLnTx/>
                <a:uFillTx/>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Email: ccsi@law.columbia.edu</a:t>
            </a:r>
            <a:endParaRPr kumimoji="0" sz="900"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
        <p:nvSpPr>
          <p:cNvPr id="202" name="Google Shape;202;p4"/>
          <p:cNvSpPr txBox="1"/>
          <p:nvPr/>
        </p:nvSpPr>
        <p:spPr>
          <a:xfrm>
            <a:off x="7232695" y="5315053"/>
            <a:ext cx="1967230" cy="711200"/>
          </a:xfrm>
          <a:prstGeom prst="rect">
            <a:avLst/>
          </a:prstGeom>
          <a:noFill/>
          <a:ln>
            <a:noFill/>
          </a:ln>
        </p:spPr>
        <p:txBody>
          <a:bodyPr spcFirstLastPara="1" wrap="square" lIns="0" tIns="12700" rIns="0" bIns="0" anchor="t" anchorCtr="0">
            <a:spAutoFit/>
          </a:bodyPr>
          <a:lstStyle/>
          <a:p>
            <a:pPr marL="12700" marR="5080" lvl="0" indent="200025" algn="r" defTabSz="914400" rtl="0" eaLnBrk="1" fontAlgn="auto" latinLnBrk="0" hangingPunct="1">
              <a:lnSpc>
                <a:spcPct val="100000"/>
              </a:lnSpc>
              <a:spcBef>
                <a:spcPts val="0"/>
              </a:spcBef>
              <a:spcAft>
                <a:spcPts val="0"/>
              </a:spcAft>
              <a:buClr>
                <a:srgbClr val="FFFFFF"/>
              </a:buClr>
              <a:buSzPts val="900"/>
              <a:buFont typeface="Source Sans Pro"/>
              <a:buNone/>
              <a:tabLst/>
              <a:defRPr/>
            </a:pPr>
            <a:r>
              <a:rPr kumimoji="0" lang="en-US" sz="900" b="0" i="0" u="none" strike="noStrike" kern="0" cap="none" spc="0" normalizeH="0" baseline="0" noProof="0">
                <a:ln>
                  <a:noFill/>
                </a:ln>
                <a:solidFill>
                  <a:srgbClr val="FFFFFF"/>
                </a:solidFill>
                <a:effectLst/>
                <a:uLnTx/>
                <a:uFillTx/>
                <a:latin typeface="Source Sans Pro"/>
                <a:ea typeface="Source Sans Pro"/>
                <a:cs typeface="Source Sans Pro"/>
                <a:sym typeface="Source Sans Pro"/>
              </a:rPr>
              <a:t>The Columbia Center on Sustainable  Investment is a leading applied research  center and forum dedicated to the study,  discussion and practice of sustainable</a:t>
            </a:r>
            <a:endParaRPr kumimoji="0" sz="900"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a:p>
            <a:pPr marL="0" marR="5080" lvl="0" indent="0" algn="r" defTabSz="914400" rtl="0" eaLnBrk="1" fontAlgn="auto" latinLnBrk="0" hangingPunct="1">
              <a:lnSpc>
                <a:spcPct val="100000"/>
              </a:lnSpc>
              <a:spcBef>
                <a:spcPts val="0"/>
              </a:spcBef>
              <a:spcAft>
                <a:spcPts val="0"/>
              </a:spcAft>
              <a:buClr>
                <a:srgbClr val="FFFFFF"/>
              </a:buClr>
              <a:buSzPts val="900"/>
              <a:buFont typeface="Source Sans Pro"/>
              <a:buNone/>
              <a:tabLst/>
              <a:defRPr/>
            </a:pPr>
            <a:r>
              <a:rPr kumimoji="0" lang="en-US" sz="900" b="0" i="0" u="none" strike="noStrike" kern="0" cap="none" spc="0" normalizeH="0" baseline="0" noProof="0">
                <a:ln>
                  <a:noFill/>
                </a:ln>
                <a:solidFill>
                  <a:srgbClr val="FFFFFF"/>
                </a:solidFill>
                <a:effectLst/>
                <a:uLnTx/>
                <a:uFillTx/>
                <a:latin typeface="Source Sans Pro"/>
                <a:ea typeface="Source Sans Pro"/>
                <a:cs typeface="Source Sans Pro"/>
                <a:sym typeface="Source Sans Pro"/>
              </a:rPr>
              <a:t>international investment.</a:t>
            </a:r>
            <a:endParaRPr kumimoji="0" sz="900" b="0" i="0" u="none" strike="noStrike" kern="0" cap="none" spc="0" normalizeH="0" baseline="0" noProof="0">
              <a:ln>
                <a:noFill/>
              </a:ln>
              <a:solidFill>
                <a:srgbClr val="000000"/>
              </a:solidFill>
              <a:effectLst/>
              <a:uLnTx/>
              <a:uFillTx/>
              <a:latin typeface="Source Sans Pro"/>
              <a:ea typeface="Source Sans Pro"/>
              <a:cs typeface="Source Sans Pro"/>
              <a:sym typeface="Source Sans Pro"/>
            </a:endParaRPr>
          </a:p>
        </p:txBody>
      </p:sp>
      <p:sp>
        <p:nvSpPr>
          <p:cNvPr id="203" name="Google Shape;203;p4"/>
          <p:cNvSpPr/>
          <p:nvPr/>
        </p:nvSpPr>
        <p:spPr>
          <a:xfrm>
            <a:off x="0" y="0"/>
            <a:ext cx="10057765" cy="7772400"/>
          </a:xfrm>
          <a:custGeom>
            <a:avLst/>
            <a:gdLst/>
            <a:ahLst/>
            <a:cxnLst/>
            <a:rect l="l" t="t" r="r" b="b"/>
            <a:pathLst>
              <a:path w="10057765" h="7772400" extrusionOk="0">
                <a:moveTo>
                  <a:pt x="10057663" y="7315200"/>
                </a:moveTo>
                <a:lnTo>
                  <a:pt x="0" y="7315200"/>
                </a:lnTo>
                <a:lnTo>
                  <a:pt x="0" y="7772400"/>
                </a:lnTo>
                <a:lnTo>
                  <a:pt x="10057663" y="7772400"/>
                </a:lnTo>
                <a:lnTo>
                  <a:pt x="10057663" y="7315200"/>
                </a:lnTo>
                <a:close/>
              </a:path>
              <a:path w="10057765" h="7772400" extrusionOk="0">
                <a:moveTo>
                  <a:pt x="10057663" y="0"/>
                </a:moveTo>
                <a:lnTo>
                  <a:pt x="0" y="0"/>
                </a:lnTo>
                <a:lnTo>
                  <a:pt x="0" y="457200"/>
                </a:lnTo>
                <a:lnTo>
                  <a:pt x="10057663" y="457200"/>
                </a:lnTo>
                <a:lnTo>
                  <a:pt x="10057663" y="0"/>
                </a:lnTo>
                <a:close/>
              </a:path>
            </a:pathLst>
          </a:custGeom>
          <a:solidFill>
            <a:srgbClr val="EEF0F6"/>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4" name="Google Shape;204;p4"/>
          <p:cNvSpPr txBox="1">
            <a:spLocks noGrp="1"/>
          </p:cNvSpPr>
          <p:nvPr>
            <p:ph type="title"/>
          </p:nvPr>
        </p:nvSpPr>
        <p:spPr>
          <a:xfrm>
            <a:off x="869950" y="1804500"/>
            <a:ext cx="61983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a:t>For more on CCSI’s work on the Politics of Extractive  Industries, see:</a:t>
            </a:r>
            <a:endParaRPr/>
          </a:p>
        </p:txBody>
      </p:sp>
      <p:sp>
        <p:nvSpPr>
          <p:cNvPr id="205" name="Google Shape;205;p4"/>
          <p:cNvSpPr txBox="1"/>
          <p:nvPr/>
        </p:nvSpPr>
        <p:spPr>
          <a:xfrm>
            <a:off x="869950" y="2886075"/>
            <a:ext cx="5160010" cy="1031240"/>
          </a:xfrm>
          <a:prstGeom prst="rect">
            <a:avLst/>
          </a:prstGeom>
          <a:noFill/>
          <a:ln>
            <a:noFill/>
          </a:ln>
        </p:spPr>
        <p:txBody>
          <a:bodyPr spcFirstLastPara="1" wrap="square" lIns="0" tIns="12700" rIns="0" bIns="0" anchor="t" anchorCtr="0">
            <a:spAutoFit/>
          </a:bodyPr>
          <a:lstStyle/>
          <a:p>
            <a:pPr marL="12700" marR="5080" lvl="0" indent="0" algn="l" defTabSz="914400" rtl="0" eaLnBrk="1" fontAlgn="auto" latinLnBrk="0" hangingPunct="1">
              <a:lnSpc>
                <a:spcPct val="100000"/>
              </a:lnSpc>
              <a:spcBef>
                <a:spcPts val="0"/>
              </a:spcBef>
              <a:spcAft>
                <a:spcPts val="0"/>
              </a:spcAft>
              <a:buClr>
                <a:srgbClr val="FFFFFF"/>
              </a:buClr>
              <a:buSzPts val="2200"/>
              <a:buFont typeface="Source Sans Pro ExtraLight"/>
              <a:buNone/>
              <a:tabLst/>
              <a:defRPr/>
            </a:pPr>
            <a:r>
              <a:rPr kumimoji="0" lang="en-US" sz="2200" b="0" i="0" u="none" strike="noStrike" kern="0" cap="none" spc="0" normalizeH="0" baseline="0" noProof="0">
                <a:ln>
                  <a:noFill/>
                </a:ln>
                <a:solidFill>
                  <a:srgbClr val="FFFFFF"/>
                </a:solidFill>
                <a:effectLst/>
                <a:uLnTx/>
                <a:uFillTx/>
                <a:latin typeface="Source Sans Pro ExtraLight"/>
                <a:ea typeface="Source Sans Pro ExtraLight"/>
                <a:cs typeface="Source Sans Pro ExtraLight"/>
                <a:sym typeface="Source Sans Pro ExtraLight"/>
              </a:rPr>
              <a:t>http://ccsi.columbia.edu/home/politics-of-extractive-industries/</a:t>
            </a:r>
            <a:endParaRPr kumimoji="0" sz="2200" b="0" i="0" u="none" strike="noStrike" kern="0" cap="none" spc="0" normalizeH="0" baseline="0" noProof="0">
              <a:ln>
                <a:noFill/>
              </a:ln>
              <a:solidFill>
                <a:srgbClr val="000000"/>
              </a:solidFill>
              <a:effectLst/>
              <a:uLnTx/>
              <a:uFillTx/>
              <a:latin typeface="Source Sans Pro ExtraLight"/>
              <a:ea typeface="Source Sans Pro ExtraLight"/>
              <a:cs typeface="Source Sans Pro ExtraLight"/>
              <a:sym typeface="Source Sans Pro Extra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703696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7"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566928" y="139321"/>
            <a:ext cx="9180576" cy="997709"/>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IN" sz="3200" b="1" dirty="0">
                <a:solidFill>
                  <a:srgbClr val="FFFFFF"/>
                </a:solidFill>
              </a:rPr>
              <a:t>Why focus on the politics of extractive </a:t>
            </a:r>
            <a:br>
              <a:rPr lang="en-IN" sz="3200" b="1" dirty="0">
                <a:solidFill>
                  <a:srgbClr val="FFFFFF"/>
                </a:solidFill>
              </a:rPr>
            </a:br>
            <a:r>
              <a:rPr lang="en-IN" sz="3200" b="1" dirty="0">
                <a:solidFill>
                  <a:srgbClr val="FFFFFF"/>
                </a:solidFill>
              </a:rPr>
              <a:t>industries (PEI)?</a:t>
            </a:r>
            <a:endParaRPr sz="32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60" name="Google Shape;106;gde4c88a1d5_0_11">
            <a:extLst>
              <a:ext uri="{FF2B5EF4-FFF2-40B4-BE49-F238E27FC236}">
                <a16:creationId xmlns:a16="http://schemas.microsoft.com/office/drawing/2014/main" id="{C539BE0B-F5B4-4EAE-9548-9E4C0A853DF0}"/>
              </a:ext>
            </a:extLst>
          </p:cNvPr>
          <p:cNvSpPr/>
          <p:nvPr/>
        </p:nvSpPr>
        <p:spPr>
          <a:xfrm rot="5400000">
            <a:off x="5193942" y="-2871066"/>
            <a:ext cx="127720" cy="9601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65" name="Google Shape;101;gde4c88a1d5_0_11">
            <a:extLst>
              <a:ext uri="{FF2B5EF4-FFF2-40B4-BE49-F238E27FC236}">
                <a16:creationId xmlns:a16="http://schemas.microsoft.com/office/drawing/2014/main" id="{354F9994-352B-45EB-A6D2-F8C46DA2FC4B}"/>
              </a:ext>
            </a:extLst>
          </p:cNvPr>
          <p:cNvSpPr txBox="1"/>
          <p:nvPr/>
        </p:nvSpPr>
        <p:spPr>
          <a:xfrm>
            <a:off x="633984" y="2319598"/>
            <a:ext cx="9150096" cy="4247317"/>
          </a:xfrm>
          <a:prstGeom prst="rect">
            <a:avLst/>
          </a:prstGeom>
          <a:noFill/>
          <a:ln>
            <a:noFill/>
          </a:ln>
        </p:spPr>
        <p:txBody>
          <a:bodyPr spcFirstLastPara="1" wrap="square" lIns="0" tIns="0" rIns="0" bIns="0" anchor="t" anchorCtr="0">
            <a:spAutoFit/>
          </a:bodyPr>
          <a:lstStyle/>
          <a:p>
            <a:pPr marL="365125" marR="0" lvl="0" indent="-365125" algn="l" rtl="0">
              <a:lnSpc>
                <a:spcPct val="115000"/>
              </a:lnSpc>
              <a:spcBef>
                <a:spcPts val="0"/>
              </a:spcBef>
              <a:spcAft>
                <a:spcPts val="0"/>
              </a:spcAft>
              <a:buClr>
                <a:srgbClr val="1D497D"/>
              </a:buClr>
              <a:buSzPts val="2200"/>
              <a:buFont typeface="Arial" panose="020B0604020202020204" pitchFamily="34" charset="0"/>
              <a:buChar char="•"/>
            </a:pPr>
            <a:r>
              <a:rPr lang="en-US" sz="2000" b="0" i="0" u="none" strike="noStrike" cap="none" dirty="0">
                <a:solidFill>
                  <a:srgbClr val="1D497D"/>
                </a:solidFill>
                <a:latin typeface="Source Sans Pro"/>
                <a:ea typeface="Source Sans Pro"/>
                <a:cs typeface="Source Sans Pro"/>
                <a:sym typeface="Source Sans Pro"/>
              </a:rPr>
              <a:t>Significant </a:t>
            </a:r>
            <a:r>
              <a:rPr lang="en-US" sz="2000" b="1" i="0" u="none" strike="noStrike" cap="none" dirty="0">
                <a:solidFill>
                  <a:srgbClr val="1D497D"/>
                </a:solidFill>
                <a:latin typeface="Source Sans Pro"/>
                <a:ea typeface="Source Sans Pro"/>
                <a:cs typeface="Source Sans Pro"/>
                <a:sym typeface="Source Sans Pro"/>
              </a:rPr>
              <a:t>uptake gaps </a:t>
            </a:r>
            <a:r>
              <a:rPr lang="en-US" sz="2000" b="0" i="0" u="none" strike="noStrike" cap="none" dirty="0">
                <a:solidFill>
                  <a:srgbClr val="1D497D"/>
                </a:solidFill>
                <a:latin typeface="Source Sans Pro"/>
                <a:ea typeface="Source Sans Pro"/>
                <a:cs typeface="Source Sans Pro"/>
                <a:sym typeface="Source Sans Pro"/>
              </a:rPr>
              <a:t>around putting “best practices” into law or policy, </a:t>
            </a:r>
            <a:r>
              <a:rPr lang="en-US" sz="2000" b="1" i="0" u="none" strike="noStrike" cap="none" dirty="0">
                <a:solidFill>
                  <a:srgbClr val="1D497D"/>
                </a:solidFill>
                <a:latin typeface="Source Sans Pro"/>
                <a:ea typeface="Source Sans Pro"/>
                <a:cs typeface="Source Sans Pro"/>
                <a:sym typeface="Source Sans Pro"/>
              </a:rPr>
              <a:t>implementation gaps </a:t>
            </a:r>
            <a:r>
              <a:rPr lang="en-US" sz="2000" b="0" i="0" u="none" strike="noStrike" cap="none" dirty="0">
                <a:solidFill>
                  <a:srgbClr val="1D497D"/>
                </a:solidFill>
                <a:latin typeface="Source Sans Pro"/>
                <a:ea typeface="Source Sans Pro"/>
                <a:cs typeface="Source Sans Pro"/>
                <a:sym typeface="Source Sans Pro"/>
              </a:rPr>
              <a:t>around putting these in practice and </a:t>
            </a:r>
            <a:r>
              <a:rPr lang="en-US" sz="2000" b="1" i="0" u="none" strike="noStrike" cap="none" dirty="0">
                <a:solidFill>
                  <a:srgbClr val="1D497D"/>
                </a:solidFill>
                <a:latin typeface="Source Sans Pro"/>
                <a:ea typeface="Source Sans Pro"/>
                <a:cs typeface="Source Sans Pro"/>
                <a:sym typeface="Source Sans Pro"/>
              </a:rPr>
              <a:t>impact gaps </a:t>
            </a:r>
            <a:r>
              <a:rPr lang="en-US" sz="2000" b="0" i="0" u="none" strike="noStrike" cap="none" dirty="0">
                <a:solidFill>
                  <a:srgbClr val="1D497D"/>
                </a:solidFill>
                <a:latin typeface="Source Sans Pro"/>
                <a:ea typeface="Source Sans Pro"/>
                <a:cs typeface="Source Sans Pro"/>
                <a:sym typeface="Source Sans Pro"/>
              </a:rPr>
              <a:t>in terms of actual results</a:t>
            </a:r>
            <a:endParaRPr sz="2000" b="0" i="0" u="none" strike="noStrike" cap="none" dirty="0">
              <a:solidFill>
                <a:srgbClr val="1D497D"/>
              </a:solidFill>
              <a:latin typeface="Source Sans Pro"/>
              <a:ea typeface="Source Sans Pro"/>
              <a:cs typeface="Source Sans Pro"/>
              <a:sym typeface="Source Sans Pro"/>
            </a:endParaRPr>
          </a:p>
          <a:p>
            <a:pPr marL="365125" marR="0" lvl="0" indent="-365125" algn="l" rtl="0">
              <a:lnSpc>
                <a:spcPct val="115000"/>
              </a:lnSpc>
              <a:spcBef>
                <a:spcPts val="0"/>
              </a:spcBef>
              <a:spcAft>
                <a:spcPts val="0"/>
              </a:spcAft>
              <a:buClr>
                <a:srgbClr val="1D497D"/>
              </a:buClr>
              <a:buSzPts val="2200"/>
              <a:buFont typeface="Arial" panose="020B0604020202020204" pitchFamily="34" charset="0"/>
              <a:buChar char="•"/>
            </a:pPr>
            <a:r>
              <a:rPr lang="en-US" sz="2000" b="1" i="0" u="none" strike="noStrike" cap="none" dirty="0">
                <a:solidFill>
                  <a:srgbClr val="1D497D"/>
                </a:solidFill>
                <a:latin typeface="Source Sans Pro"/>
                <a:ea typeface="Source Sans Pro"/>
                <a:cs typeface="Source Sans Pro"/>
                <a:sym typeface="Source Sans Pro"/>
              </a:rPr>
              <a:t>Political realities</a:t>
            </a:r>
            <a:r>
              <a:rPr lang="en-US" sz="2000" b="0" i="0" u="none" strike="noStrike" cap="none" dirty="0">
                <a:solidFill>
                  <a:srgbClr val="1D497D"/>
                </a:solidFill>
                <a:latin typeface="Source Sans Pro"/>
                <a:ea typeface="Source Sans Pro"/>
                <a:cs typeface="Source Sans Pro"/>
                <a:sym typeface="Source Sans Pro"/>
              </a:rPr>
              <a:t> widely known to be contributing to all of the above</a:t>
            </a:r>
            <a:endParaRPr sz="2000" b="1" i="0" u="none" strike="noStrike" cap="none" dirty="0">
              <a:solidFill>
                <a:srgbClr val="1D497D"/>
              </a:solidFill>
              <a:latin typeface="Source Sans Pro"/>
              <a:ea typeface="Source Sans Pro"/>
              <a:cs typeface="Source Sans Pro"/>
              <a:sym typeface="Source Sans Pro"/>
            </a:endParaRPr>
          </a:p>
          <a:p>
            <a:pPr marL="365125" marR="0" lvl="0" indent="-365125" algn="l" rtl="0">
              <a:lnSpc>
                <a:spcPct val="115000"/>
              </a:lnSpc>
              <a:spcBef>
                <a:spcPts val="0"/>
              </a:spcBef>
              <a:spcAft>
                <a:spcPts val="0"/>
              </a:spcAft>
              <a:buClr>
                <a:srgbClr val="1D497D"/>
              </a:buClr>
              <a:buSzPts val="2200"/>
              <a:buFont typeface="Arial" panose="020B0604020202020204" pitchFamily="34" charset="0"/>
              <a:buChar char="•"/>
            </a:pPr>
            <a:r>
              <a:rPr lang="en-US" sz="2000" b="1" i="0" u="none" strike="noStrike" cap="none" dirty="0">
                <a:solidFill>
                  <a:srgbClr val="1D497D"/>
                </a:solidFill>
                <a:latin typeface="Source Sans Pro"/>
                <a:ea typeface="Source Sans Pro"/>
                <a:cs typeface="Source Sans Pro"/>
                <a:sym typeface="Source Sans Pro"/>
              </a:rPr>
              <a:t>PEI is difficult</a:t>
            </a:r>
            <a:r>
              <a:rPr lang="en-US" sz="2000" b="0" i="0" u="none" strike="noStrike" cap="none" dirty="0">
                <a:solidFill>
                  <a:srgbClr val="1D497D"/>
                </a:solidFill>
                <a:latin typeface="Source Sans Pro"/>
                <a:ea typeface="Source Sans Pro"/>
                <a:cs typeface="Source Sans Pro"/>
                <a:sym typeface="Source Sans Pro"/>
              </a:rPr>
              <a:t> - context-specific, complex, high stakes - so, often sidestepped by good governance practitioners</a:t>
            </a:r>
            <a:endParaRPr sz="2000" b="0" i="0" u="none" strike="noStrike" cap="none" dirty="0">
              <a:solidFill>
                <a:srgbClr val="1D497D"/>
              </a:solidFill>
              <a:latin typeface="Source Sans Pro"/>
              <a:ea typeface="Source Sans Pro"/>
              <a:cs typeface="Source Sans Pro"/>
              <a:sym typeface="Source Sans Pro"/>
            </a:endParaRPr>
          </a:p>
          <a:p>
            <a:pPr marL="365125" marR="0" lvl="0" indent="-365125" algn="l" rtl="0">
              <a:lnSpc>
                <a:spcPct val="115000"/>
              </a:lnSpc>
              <a:spcBef>
                <a:spcPts val="0"/>
              </a:spcBef>
              <a:spcAft>
                <a:spcPts val="0"/>
              </a:spcAft>
              <a:buClr>
                <a:srgbClr val="1D497D"/>
              </a:buClr>
              <a:buSzPts val="2200"/>
              <a:buFont typeface="Arial" panose="020B0604020202020204" pitchFamily="34" charset="0"/>
              <a:buChar char="•"/>
            </a:pPr>
            <a:r>
              <a:rPr lang="en-US" sz="2000" b="0" i="0" u="none" strike="noStrike" cap="none" dirty="0">
                <a:solidFill>
                  <a:srgbClr val="1D497D"/>
                </a:solidFill>
                <a:latin typeface="Source Sans Pro"/>
                <a:ea typeface="Source Sans Pro"/>
                <a:cs typeface="Source Sans Pro"/>
                <a:sym typeface="Source Sans Pro"/>
              </a:rPr>
              <a:t>Global actors focus on </a:t>
            </a:r>
            <a:r>
              <a:rPr lang="en-US" sz="2000" b="1" i="0" u="none" strike="noStrike" cap="none" dirty="0">
                <a:solidFill>
                  <a:srgbClr val="1D497D"/>
                </a:solidFill>
                <a:latin typeface="Source Sans Pro"/>
                <a:ea typeface="Source Sans Pro"/>
                <a:cs typeface="Source Sans Pro"/>
                <a:sym typeface="Source Sans Pro"/>
              </a:rPr>
              <a:t>technocratic interventions</a:t>
            </a:r>
            <a:r>
              <a:rPr lang="en-US" sz="2000" b="1" dirty="0">
                <a:solidFill>
                  <a:srgbClr val="1D497D"/>
                </a:solidFill>
                <a:latin typeface="Source Sans Pro"/>
                <a:ea typeface="Source Sans Pro"/>
                <a:cs typeface="Source Sans Pro"/>
                <a:sym typeface="Source Sans Pro"/>
              </a:rPr>
              <a:t>—</a:t>
            </a:r>
            <a:r>
              <a:rPr lang="en-US" sz="2000" b="0" i="0" u="none" strike="noStrike" cap="none" dirty="0">
                <a:solidFill>
                  <a:srgbClr val="1D497D"/>
                </a:solidFill>
                <a:latin typeface="Source Sans Pro"/>
                <a:ea typeface="Source Sans Pro"/>
                <a:cs typeface="Source Sans Pro"/>
                <a:sym typeface="Source Sans Pro"/>
              </a:rPr>
              <a:t>identification of best practices, technical assistance and capacity-building</a:t>
            </a:r>
            <a:r>
              <a:rPr lang="en-US" sz="2000" b="1" dirty="0">
                <a:solidFill>
                  <a:srgbClr val="1D497D"/>
                </a:solidFill>
                <a:latin typeface="Source Sans Pro"/>
                <a:ea typeface="Source Sans Pro"/>
                <a:cs typeface="Source Sans Pro"/>
                <a:sym typeface="Source Sans Pro"/>
              </a:rPr>
              <a:t>—</a:t>
            </a:r>
            <a:r>
              <a:rPr lang="en-US" sz="2000" b="0" i="0" u="none" strike="noStrike" cap="none" dirty="0">
                <a:solidFill>
                  <a:srgbClr val="1D497D"/>
                </a:solidFill>
                <a:latin typeface="Source Sans Pro"/>
                <a:ea typeface="Source Sans Pro"/>
                <a:cs typeface="Source Sans Pro"/>
                <a:sym typeface="Source Sans Pro"/>
              </a:rPr>
              <a:t>but these </a:t>
            </a:r>
            <a:r>
              <a:rPr lang="en-US" sz="2000" b="1" i="0" u="none" strike="noStrike" cap="none" dirty="0">
                <a:solidFill>
                  <a:srgbClr val="1D497D"/>
                </a:solidFill>
                <a:latin typeface="Source Sans Pro"/>
                <a:ea typeface="Source Sans Pro"/>
                <a:cs typeface="Source Sans Pro"/>
                <a:sym typeface="Source Sans Pro"/>
              </a:rPr>
              <a:t>cannot address political problems and opportunities </a:t>
            </a:r>
            <a:r>
              <a:rPr lang="en-US" sz="2000" b="0" i="0" u="none" strike="noStrike" cap="none" dirty="0">
                <a:solidFill>
                  <a:srgbClr val="1D497D"/>
                </a:solidFill>
                <a:latin typeface="Source Sans Pro"/>
                <a:ea typeface="Source Sans Pro"/>
                <a:cs typeface="Source Sans Pro"/>
                <a:sym typeface="Source Sans Pro"/>
              </a:rPr>
              <a:t>and can end up falling flat in practice</a:t>
            </a:r>
            <a:endParaRPr sz="2000" b="0" i="0" u="none" strike="noStrike" cap="none" dirty="0">
              <a:solidFill>
                <a:srgbClr val="1D497D"/>
              </a:solidFill>
              <a:latin typeface="Source Sans Pro"/>
              <a:ea typeface="Source Sans Pro"/>
              <a:cs typeface="Source Sans Pro"/>
              <a:sym typeface="Source Sans Pro"/>
            </a:endParaRPr>
          </a:p>
          <a:p>
            <a:pPr marL="365125" marR="0" lvl="0" indent="-365125" algn="l" rtl="0">
              <a:lnSpc>
                <a:spcPct val="115000"/>
              </a:lnSpc>
              <a:spcBef>
                <a:spcPts val="0"/>
              </a:spcBef>
              <a:spcAft>
                <a:spcPts val="0"/>
              </a:spcAft>
              <a:buClr>
                <a:srgbClr val="1D497D"/>
              </a:buClr>
              <a:buSzPts val="2200"/>
              <a:buFont typeface="Arial" panose="020B0604020202020204" pitchFamily="34" charset="0"/>
              <a:buChar char="•"/>
            </a:pPr>
            <a:r>
              <a:rPr lang="en-US" sz="2000" b="0" i="0" u="none" strike="noStrike" cap="none" dirty="0">
                <a:solidFill>
                  <a:srgbClr val="1D497D"/>
                </a:solidFill>
                <a:latin typeface="Source Sans Pro"/>
                <a:ea typeface="Source Sans Pro"/>
                <a:cs typeface="Source Sans Pro"/>
                <a:sym typeface="Source Sans Pro"/>
              </a:rPr>
              <a:t>Real progress on extractives governance reform requires </a:t>
            </a:r>
            <a:r>
              <a:rPr lang="en-US" sz="2000" b="1" i="0" u="none" strike="noStrike" cap="none" dirty="0">
                <a:solidFill>
                  <a:srgbClr val="1D497D"/>
                </a:solidFill>
                <a:latin typeface="Source Sans Pro"/>
                <a:ea typeface="Source Sans Pro"/>
                <a:cs typeface="Source Sans Pro"/>
                <a:sym typeface="Source Sans Pro"/>
              </a:rPr>
              <a:t>confronting political realities strategically and systematically,</a:t>
            </a:r>
            <a:r>
              <a:rPr lang="en-US" sz="2000" b="0" i="0" u="none" strike="noStrike" cap="none" dirty="0">
                <a:solidFill>
                  <a:srgbClr val="1D497D"/>
                </a:solidFill>
                <a:latin typeface="Source Sans Pro"/>
                <a:ea typeface="Source Sans Pro"/>
                <a:cs typeface="Source Sans Pro"/>
                <a:sym typeface="Source Sans Pro"/>
              </a:rPr>
              <a:t> exploring options to navigate, change or circumvent political obstacles </a:t>
            </a:r>
            <a:endParaRPr sz="1800" b="0" i="0" u="none" strike="noStrike" cap="none" dirty="0">
              <a:solidFill>
                <a:srgbClr val="1D497D"/>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1884751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1"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566928" y="385542"/>
            <a:ext cx="9180576" cy="505267"/>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IN" sz="3200" b="1" dirty="0">
                <a:solidFill>
                  <a:srgbClr val="FFFFFF"/>
                </a:solidFill>
              </a:rPr>
              <a:t>Background</a:t>
            </a:r>
            <a:endParaRPr sz="32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60" name="Google Shape;106;gde4c88a1d5_0_11">
            <a:extLst>
              <a:ext uri="{FF2B5EF4-FFF2-40B4-BE49-F238E27FC236}">
                <a16:creationId xmlns:a16="http://schemas.microsoft.com/office/drawing/2014/main" id="{C539BE0B-F5B4-4EAE-9548-9E4C0A853DF0}"/>
              </a:ext>
            </a:extLst>
          </p:cNvPr>
          <p:cNvSpPr/>
          <p:nvPr/>
        </p:nvSpPr>
        <p:spPr>
          <a:xfrm rot="5400000">
            <a:off x="5193942" y="-2871066"/>
            <a:ext cx="127720" cy="9601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65" name="Google Shape;101;gde4c88a1d5_0_11">
            <a:extLst>
              <a:ext uri="{FF2B5EF4-FFF2-40B4-BE49-F238E27FC236}">
                <a16:creationId xmlns:a16="http://schemas.microsoft.com/office/drawing/2014/main" id="{354F9994-352B-45EB-A6D2-F8C46DA2FC4B}"/>
              </a:ext>
            </a:extLst>
          </p:cNvPr>
          <p:cNvSpPr txBox="1"/>
          <p:nvPr/>
        </p:nvSpPr>
        <p:spPr>
          <a:xfrm>
            <a:off x="633984" y="2319598"/>
            <a:ext cx="9150096" cy="4078039"/>
          </a:xfrm>
          <a:prstGeom prst="rect">
            <a:avLst/>
          </a:prstGeom>
          <a:noFill/>
          <a:ln>
            <a:noFill/>
          </a:ln>
        </p:spPr>
        <p:txBody>
          <a:bodyPr spcFirstLastPara="1" wrap="square" lIns="0" tIns="0" rIns="0" bIns="0" anchor="t" anchorCtr="0">
            <a:spAutoFit/>
          </a:bodyPr>
          <a:lstStyle/>
          <a:p>
            <a:pPr marL="365125" lvl="0" indent="-365125">
              <a:spcBef>
                <a:spcPts val="600"/>
              </a:spcBef>
              <a:spcAft>
                <a:spcPts val="1200"/>
              </a:spcAft>
              <a:buClr>
                <a:srgbClr val="335078"/>
              </a:buClr>
              <a:buSzPts val="2100"/>
              <a:buFont typeface="Arial" panose="020B0604020202020204" pitchFamily="34" charset="0"/>
              <a:buChar char="•"/>
            </a:pPr>
            <a:r>
              <a:rPr lang="en-IN" sz="2000" dirty="0">
                <a:solidFill>
                  <a:srgbClr val="335078"/>
                </a:solidFill>
                <a:latin typeface="Source Sans Pro"/>
                <a:ea typeface="Source Sans Pro"/>
                <a:cs typeface="Source Sans Pro"/>
                <a:sym typeface="Source Sans Pro"/>
              </a:rPr>
              <a:t>For extractives governance reforms to translate from paper to practice, </a:t>
            </a:r>
            <a:r>
              <a:rPr lang="en-IN" sz="2000" b="1" dirty="0">
                <a:solidFill>
                  <a:srgbClr val="335078"/>
                </a:solidFill>
                <a:latin typeface="Source Sans Pro"/>
                <a:ea typeface="Source Sans Pro"/>
                <a:cs typeface="Source Sans Pro"/>
                <a:sym typeface="Source Sans Pro"/>
              </a:rPr>
              <a:t>government officials </a:t>
            </a:r>
            <a:r>
              <a:rPr lang="en-IN" sz="2000" dirty="0">
                <a:solidFill>
                  <a:srgbClr val="335078"/>
                </a:solidFill>
                <a:latin typeface="Source Sans Pro"/>
                <a:ea typeface="Source Sans Pro"/>
                <a:cs typeface="Source Sans Pro"/>
                <a:sym typeface="Source Sans Pro"/>
              </a:rPr>
              <a:t>charged with making key decisions and undertaking action to implement these </a:t>
            </a:r>
            <a:r>
              <a:rPr lang="en-IN" sz="2000" b="1" dirty="0">
                <a:solidFill>
                  <a:srgbClr val="335078"/>
                </a:solidFill>
                <a:latin typeface="Source Sans Pro"/>
                <a:ea typeface="Source Sans Pro"/>
                <a:cs typeface="Source Sans Pro"/>
                <a:sym typeface="Source Sans Pro"/>
              </a:rPr>
              <a:t>must have both an interest in advancing this agenda and the requisite power to do so</a:t>
            </a:r>
            <a:r>
              <a:rPr lang="en-IN" sz="2000" dirty="0">
                <a:solidFill>
                  <a:srgbClr val="335078"/>
                </a:solidFill>
                <a:latin typeface="Source Sans Pro"/>
                <a:ea typeface="Source Sans Pro"/>
                <a:cs typeface="Source Sans Pro"/>
                <a:sym typeface="Source Sans Pro"/>
              </a:rPr>
              <a:t>.</a:t>
            </a:r>
          </a:p>
          <a:p>
            <a:pPr marL="365125" lvl="0" indent="-365125">
              <a:spcBef>
                <a:spcPts val="600"/>
              </a:spcBef>
              <a:spcAft>
                <a:spcPts val="1200"/>
              </a:spcAft>
              <a:buClr>
                <a:srgbClr val="335078"/>
              </a:buClr>
              <a:buSzPts val="2100"/>
              <a:buFont typeface="Arial" panose="020B0604020202020204" pitchFamily="34" charset="0"/>
              <a:buChar char="•"/>
            </a:pPr>
            <a:r>
              <a:rPr lang="en-IN" sz="2000" dirty="0">
                <a:solidFill>
                  <a:srgbClr val="335078"/>
                </a:solidFill>
                <a:latin typeface="Source Sans Pro"/>
                <a:ea typeface="Source Sans Pro"/>
                <a:cs typeface="Source Sans Pro"/>
                <a:sym typeface="Source Sans Pro"/>
              </a:rPr>
              <a:t>Focusing on supporting “</a:t>
            </a:r>
            <a:r>
              <a:rPr lang="en-IN" sz="2000" b="1" dirty="0">
                <a:solidFill>
                  <a:srgbClr val="335078"/>
                </a:solidFill>
                <a:latin typeface="Source Sans Pro"/>
                <a:ea typeface="Source Sans Pro"/>
                <a:cs typeface="Source Sans Pro"/>
                <a:sym typeface="Source Sans Pro"/>
              </a:rPr>
              <a:t>reformers”</a:t>
            </a:r>
            <a:r>
              <a:rPr lang="en-IN" sz="2000" b="1" dirty="0">
                <a:solidFill>
                  <a:srgbClr val="1D497D"/>
                </a:solidFill>
                <a:latin typeface="Source Sans Pro"/>
                <a:ea typeface="Source Sans Pro"/>
                <a:cs typeface="Source Sans Pro"/>
                <a:sym typeface="Source Sans Pro"/>
              </a:rPr>
              <a:t>—</a:t>
            </a:r>
            <a:r>
              <a:rPr lang="en-IN" sz="2000" dirty="0">
                <a:solidFill>
                  <a:srgbClr val="335078"/>
                </a:solidFill>
                <a:latin typeface="Source Sans Pro"/>
                <a:ea typeface="Source Sans Pro"/>
                <a:cs typeface="Source Sans Pro"/>
                <a:sym typeface="Source Sans Pro"/>
              </a:rPr>
              <a:t>those with a genuine commitment to reforms</a:t>
            </a:r>
            <a:r>
              <a:rPr lang="en-IN" sz="2000" b="1" dirty="0">
                <a:solidFill>
                  <a:srgbClr val="1D497D"/>
                </a:solidFill>
                <a:latin typeface="Source Sans Pro"/>
                <a:ea typeface="Source Sans Pro"/>
                <a:cs typeface="Source Sans Pro"/>
                <a:sym typeface="Source Sans Pro"/>
              </a:rPr>
              <a:t>—</a:t>
            </a:r>
            <a:r>
              <a:rPr lang="en-IN" sz="2000" dirty="0">
                <a:solidFill>
                  <a:srgbClr val="335078"/>
                </a:solidFill>
                <a:latin typeface="Source Sans Pro"/>
                <a:ea typeface="Source Sans Pro"/>
                <a:cs typeface="Source Sans Pro"/>
                <a:sym typeface="Source Sans Pro"/>
              </a:rPr>
              <a:t>is a way of trying to start on auspicious footing by targeting those with an </a:t>
            </a:r>
            <a:r>
              <a:rPr lang="en-IN" sz="2000" b="1" dirty="0">
                <a:solidFill>
                  <a:srgbClr val="335078"/>
                </a:solidFill>
                <a:latin typeface="Source Sans Pro"/>
                <a:ea typeface="Source Sans Pro"/>
                <a:cs typeface="Source Sans Pro"/>
                <a:sym typeface="Source Sans Pro"/>
              </a:rPr>
              <a:t>existing interest</a:t>
            </a:r>
            <a:r>
              <a:rPr lang="en-IN" sz="2000" dirty="0">
                <a:solidFill>
                  <a:srgbClr val="335078"/>
                </a:solidFill>
                <a:latin typeface="Source Sans Pro"/>
                <a:ea typeface="Source Sans Pro"/>
                <a:cs typeface="Source Sans Pro"/>
                <a:sym typeface="Source Sans Pro"/>
              </a:rPr>
              <a:t> in seeing good GEI take root.</a:t>
            </a:r>
          </a:p>
          <a:p>
            <a:pPr marL="365125" lvl="0" indent="-365125">
              <a:spcBef>
                <a:spcPts val="600"/>
              </a:spcBef>
              <a:spcAft>
                <a:spcPts val="1200"/>
              </a:spcAft>
              <a:buClr>
                <a:srgbClr val="335078"/>
              </a:buClr>
              <a:buSzPts val="2100"/>
              <a:buFont typeface="Arial" panose="020B0604020202020204" pitchFamily="34" charset="0"/>
              <a:buChar char="•"/>
            </a:pPr>
            <a:r>
              <a:rPr lang="en-IN" sz="2000" dirty="0">
                <a:solidFill>
                  <a:srgbClr val="335078"/>
                </a:solidFill>
                <a:latin typeface="Source Sans Pro"/>
                <a:ea typeface="Source Sans Pro"/>
                <a:cs typeface="Source Sans Pro"/>
                <a:sym typeface="Source Sans Pro"/>
              </a:rPr>
              <a:t>However, for the potential of reformers to drive and sustain relevant policy and institutional changes to be realized, the </a:t>
            </a:r>
            <a:r>
              <a:rPr lang="en-IN" sz="2000" b="1" dirty="0">
                <a:solidFill>
                  <a:srgbClr val="335078"/>
                </a:solidFill>
                <a:latin typeface="Source Sans Pro"/>
                <a:ea typeface="Source Sans Pro"/>
                <a:cs typeface="Source Sans Pro"/>
                <a:sym typeface="Source Sans Pro"/>
              </a:rPr>
              <a:t>incentive and power dynamics that can impede these actors must be better understood and more effectively addressed</a:t>
            </a:r>
            <a:r>
              <a:rPr lang="en-IN" sz="2000" dirty="0">
                <a:solidFill>
                  <a:srgbClr val="335078"/>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7976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470401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5"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566928" y="385542"/>
            <a:ext cx="9180576" cy="505267"/>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IN" sz="3200" b="1" dirty="0">
                <a:solidFill>
                  <a:srgbClr val="FFFFFF"/>
                </a:solidFill>
              </a:rPr>
              <a:t>Political challenges facing reformers</a:t>
            </a:r>
            <a:endParaRPr sz="32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DAE2EB"/>
              </a:solidFill>
              <a:latin typeface="Calibri"/>
              <a:ea typeface="Calibri"/>
              <a:cs typeface="Calibri"/>
              <a:sym typeface="Calibri"/>
            </a:endParaRPr>
          </a:p>
        </p:txBody>
      </p:sp>
      <p:sp>
        <p:nvSpPr>
          <p:cNvPr id="60" name="Google Shape;106;gde4c88a1d5_0_11">
            <a:extLst>
              <a:ext uri="{FF2B5EF4-FFF2-40B4-BE49-F238E27FC236}">
                <a16:creationId xmlns:a16="http://schemas.microsoft.com/office/drawing/2014/main" id="{C539BE0B-F5B4-4EAE-9548-9E4C0A853DF0}"/>
              </a:ext>
            </a:extLst>
          </p:cNvPr>
          <p:cNvSpPr/>
          <p:nvPr/>
        </p:nvSpPr>
        <p:spPr>
          <a:xfrm rot="5400000">
            <a:off x="5193942" y="-2871066"/>
            <a:ext cx="127720" cy="9601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65" name="Google Shape;101;gde4c88a1d5_0_11">
            <a:extLst>
              <a:ext uri="{FF2B5EF4-FFF2-40B4-BE49-F238E27FC236}">
                <a16:creationId xmlns:a16="http://schemas.microsoft.com/office/drawing/2014/main" id="{354F9994-352B-45EB-A6D2-F8C46DA2FC4B}"/>
              </a:ext>
            </a:extLst>
          </p:cNvPr>
          <p:cNvSpPr txBox="1"/>
          <p:nvPr/>
        </p:nvSpPr>
        <p:spPr>
          <a:xfrm>
            <a:off x="725424" y="2319598"/>
            <a:ext cx="8930640" cy="307777"/>
          </a:xfrm>
          <a:prstGeom prst="rect">
            <a:avLst/>
          </a:prstGeom>
          <a:noFill/>
          <a:ln>
            <a:noFill/>
          </a:ln>
        </p:spPr>
        <p:txBody>
          <a:bodyPr spcFirstLastPara="1" wrap="square" lIns="0" tIns="0" rIns="0" bIns="0" anchor="t" anchorCtr="0">
            <a:spAutoFit/>
          </a:bodyPr>
          <a:lstStyle/>
          <a:p>
            <a:pPr lvl="0">
              <a:buClr>
                <a:srgbClr val="335078"/>
              </a:buClr>
              <a:buSzPts val="2100"/>
            </a:pPr>
            <a:r>
              <a:rPr lang="en-IN" sz="2000" b="1" dirty="0">
                <a:solidFill>
                  <a:srgbClr val="335078"/>
                </a:solidFill>
                <a:latin typeface="Source Sans Pro"/>
                <a:ea typeface="Source Sans Pro"/>
                <a:cs typeface="Source Sans Pro"/>
                <a:sym typeface="Source Sans Pro"/>
              </a:rPr>
              <a:t>Political interference</a:t>
            </a:r>
            <a:endParaRPr lang="en-IN" sz="2000" dirty="0">
              <a:solidFill>
                <a:srgbClr val="335078"/>
              </a:solidFill>
              <a:latin typeface="Source Sans Pro"/>
              <a:ea typeface="Source Sans Pro"/>
              <a:cs typeface="Source Sans Pro"/>
              <a:sym typeface="Source Sans Pro"/>
            </a:endParaRPr>
          </a:p>
        </p:txBody>
      </p:sp>
      <p:sp>
        <p:nvSpPr>
          <p:cNvPr id="26" name="Google Shape;101;gde4c88a1d5_0_11">
            <a:extLst>
              <a:ext uri="{FF2B5EF4-FFF2-40B4-BE49-F238E27FC236}">
                <a16:creationId xmlns:a16="http://schemas.microsoft.com/office/drawing/2014/main" id="{5DEB6D2E-F8F6-4D38-B43D-DF6B29F90646}"/>
              </a:ext>
            </a:extLst>
          </p:cNvPr>
          <p:cNvSpPr txBox="1"/>
          <p:nvPr/>
        </p:nvSpPr>
        <p:spPr>
          <a:xfrm>
            <a:off x="725424" y="5574862"/>
            <a:ext cx="8930640" cy="923330"/>
          </a:xfrm>
          <a:prstGeom prst="rect">
            <a:avLst/>
          </a:prstGeom>
          <a:noFill/>
          <a:ln>
            <a:noFill/>
          </a:ln>
        </p:spPr>
        <p:txBody>
          <a:bodyPr spcFirstLastPara="1" wrap="square" lIns="0" tIns="0" rIns="0" bIns="0" anchor="t" anchorCtr="0">
            <a:spAutoFit/>
          </a:bodyPr>
          <a:lstStyle/>
          <a:p>
            <a:pPr lvl="0">
              <a:buClr>
                <a:srgbClr val="335078"/>
              </a:buClr>
              <a:buSzPts val="2100"/>
            </a:pPr>
            <a:r>
              <a:rPr lang="en-IN" sz="2000" b="1" dirty="0">
                <a:solidFill>
                  <a:srgbClr val="335078"/>
                </a:solidFill>
                <a:latin typeface="Source Sans Pro"/>
                <a:ea typeface="Source Sans Pro"/>
                <a:cs typeface="Source Sans Pro"/>
                <a:sym typeface="Source Sans Pro"/>
              </a:rPr>
              <a:t>Lack of bureaucratic will/interest/support - </a:t>
            </a:r>
            <a:r>
              <a:rPr lang="en-IN" sz="2000" dirty="0">
                <a:solidFill>
                  <a:srgbClr val="335078"/>
                </a:solidFill>
                <a:latin typeface="Source Sans Pro"/>
                <a:ea typeface="Source Sans Pro"/>
                <a:cs typeface="Source Sans Pro"/>
                <a:sym typeface="Source Sans Pro"/>
              </a:rPr>
              <a:t>bureaucrats charged with implementation may have incentives to resist reforms or simply lack disincentives for failing to implement </a:t>
            </a:r>
          </a:p>
        </p:txBody>
      </p:sp>
      <p:sp>
        <p:nvSpPr>
          <p:cNvPr id="27" name="Google Shape;101;gde4c88a1d5_0_11">
            <a:extLst>
              <a:ext uri="{FF2B5EF4-FFF2-40B4-BE49-F238E27FC236}">
                <a16:creationId xmlns:a16="http://schemas.microsoft.com/office/drawing/2014/main" id="{76EF10A6-E920-4B8E-BE52-191572E9527C}"/>
              </a:ext>
            </a:extLst>
          </p:cNvPr>
          <p:cNvSpPr txBox="1"/>
          <p:nvPr/>
        </p:nvSpPr>
        <p:spPr>
          <a:xfrm>
            <a:off x="725424" y="2630494"/>
            <a:ext cx="8638032" cy="615553"/>
          </a:xfrm>
          <a:prstGeom prst="rect">
            <a:avLst/>
          </a:prstGeom>
          <a:noFill/>
          <a:ln>
            <a:noFill/>
          </a:ln>
        </p:spPr>
        <p:txBody>
          <a:bodyPr spcFirstLastPara="1" wrap="square" lIns="0" tIns="0" rIns="0" bIns="0" anchor="t" anchorCtr="0">
            <a:spAutoFit/>
          </a:bodyPr>
          <a:lstStyle/>
          <a:p>
            <a:pPr lvl="0">
              <a:buClr>
                <a:srgbClr val="335078"/>
              </a:buClr>
              <a:buSzPts val="2100"/>
            </a:pPr>
            <a:r>
              <a:rPr lang="en-IN" sz="2000" dirty="0">
                <a:solidFill>
                  <a:srgbClr val="335078"/>
                </a:solidFill>
                <a:latin typeface="Source Sans Pro"/>
                <a:ea typeface="Source Sans Pro"/>
                <a:cs typeface="Source Sans Pro"/>
                <a:sym typeface="Source Sans Pro"/>
              </a:rPr>
              <a:t>Having reform efforts undermined by “meddling” or directives of more powerful political actors via:</a:t>
            </a:r>
          </a:p>
        </p:txBody>
      </p:sp>
      <p:grpSp>
        <p:nvGrpSpPr>
          <p:cNvPr id="3" name="Group 2">
            <a:extLst>
              <a:ext uri="{FF2B5EF4-FFF2-40B4-BE49-F238E27FC236}">
                <a16:creationId xmlns:a16="http://schemas.microsoft.com/office/drawing/2014/main" id="{150B4C4C-B35F-48D8-96B2-794F7762BEE4}"/>
              </a:ext>
            </a:extLst>
          </p:cNvPr>
          <p:cNvGrpSpPr/>
          <p:nvPr/>
        </p:nvGrpSpPr>
        <p:grpSpPr>
          <a:xfrm>
            <a:off x="725424" y="3550505"/>
            <a:ext cx="9058656" cy="1719899"/>
            <a:chOff x="725424" y="3567403"/>
            <a:chExt cx="9058656" cy="1719899"/>
          </a:xfrm>
        </p:grpSpPr>
        <p:sp>
          <p:nvSpPr>
            <p:cNvPr id="28" name="Google Shape;101;gde4c88a1d5_0_11">
              <a:extLst>
                <a:ext uri="{FF2B5EF4-FFF2-40B4-BE49-F238E27FC236}">
                  <a16:creationId xmlns:a16="http://schemas.microsoft.com/office/drawing/2014/main" id="{BAC345E1-5A23-43B4-BD62-8E6997AEF02B}"/>
                </a:ext>
              </a:extLst>
            </p:cNvPr>
            <p:cNvSpPr txBox="1"/>
            <p:nvPr/>
          </p:nvSpPr>
          <p:spPr>
            <a:xfrm>
              <a:off x="725424" y="3713296"/>
              <a:ext cx="2162451" cy="307777"/>
            </a:xfrm>
            <a:prstGeom prst="rect">
              <a:avLst/>
            </a:prstGeom>
            <a:noFill/>
            <a:ln>
              <a:noFill/>
            </a:ln>
          </p:spPr>
          <p:txBody>
            <a:bodyPr spcFirstLastPara="1" wrap="none" lIns="0" tIns="0" rIns="0" bIns="0" anchor="t" anchorCtr="0">
              <a:spAutoFit/>
            </a:bodyPr>
            <a:lstStyle/>
            <a:p>
              <a:pPr lvl="0">
                <a:buClr>
                  <a:srgbClr val="335078"/>
                </a:buClr>
                <a:buSzPts val="2100"/>
              </a:pPr>
              <a:r>
                <a:rPr lang="en-IN" sz="2000" b="1" dirty="0">
                  <a:solidFill>
                    <a:srgbClr val="335078"/>
                  </a:solidFill>
                  <a:latin typeface="Source Sans Pro"/>
                  <a:ea typeface="Source Sans Pro"/>
                  <a:cs typeface="Source Sans Pro"/>
                  <a:sym typeface="Source Sans Pro"/>
                </a:rPr>
                <a:t>Political directives </a:t>
              </a:r>
              <a:endParaRPr lang="en-IN" sz="2000" dirty="0">
                <a:solidFill>
                  <a:srgbClr val="335078"/>
                </a:solidFill>
                <a:latin typeface="Source Sans Pro"/>
                <a:ea typeface="Source Sans Pro"/>
                <a:cs typeface="Source Sans Pro"/>
                <a:sym typeface="Source Sans Pro"/>
              </a:endParaRPr>
            </a:p>
          </p:txBody>
        </p:sp>
        <p:sp>
          <p:nvSpPr>
            <p:cNvPr id="29" name="Google Shape;101;gde4c88a1d5_0_11">
              <a:extLst>
                <a:ext uri="{FF2B5EF4-FFF2-40B4-BE49-F238E27FC236}">
                  <a16:creationId xmlns:a16="http://schemas.microsoft.com/office/drawing/2014/main" id="{BF86ACF4-D670-4B28-AFA7-7D58C16001B5}"/>
                </a:ext>
              </a:extLst>
            </p:cNvPr>
            <p:cNvSpPr txBox="1"/>
            <p:nvPr/>
          </p:nvSpPr>
          <p:spPr>
            <a:xfrm>
              <a:off x="725425" y="4056196"/>
              <a:ext cx="2109215" cy="923330"/>
            </a:xfrm>
            <a:prstGeom prst="rect">
              <a:avLst/>
            </a:prstGeom>
            <a:noFill/>
            <a:ln>
              <a:noFill/>
            </a:ln>
          </p:spPr>
          <p:txBody>
            <a:bodyPr spcFirstLastPara="1" wrap="square" lIns="0" tIns="0" rIns="0" bIns="0" anchor="t" anchorCtr="0">
              <a:spAutoFit/>
            </a:bodyPr>
            <a:lstStyle/>
            <a:p>
              <a:pPr lvl="0">
                <a:buClr>
                  <a:srgbClr val="335078"/>
                </a:buClr>
                <a:buSzPts val="2100"/>
              </a:pPr>
              <a:r>
                <a:rPr lang="en-IN" sz="2000" dirty="0">
                  <a:solidFill>
                    <a:srgbClr val="335078"/>
                  </a:solidFill>
                  <a:latin typeface="Source Sans Pro"/>
                  <a:ea typeface="Source Sans Pro"/>
                  <a:cs typeface="Source Sans Pro"/>
                  <a:sym typeface="Source Sans Pro"/>
                </a:rPr>
                <a:t>Being told to act in ways that undermine reforms</a:t>
              </a:r>
            </a:p>
          </p:txBody>
        </p:sp>
        <p:sp>
          <p:nvSpPr>
            <p:cNvPr id="30" name="Google Shape;101;gde4c88a1d5_0_11">
              <a:extLst>
                <a:ext uri="{FF2B5EF4-FFF2-40B4-BE49-F238E27FC236}">
                  <a16:creationId xmlns:a16="http://schemas.microsoft.com/office/drawing/2014/main" id="{F946C9C5-43EB-498E-9A51-9D9BF678FDEF}"/>
                </a:ext>
              </a:extLst>
            </p:cNvPr>
            <p:cNvSpPr txBox="1"/>
            <p:nvPr/>
          </p:nvSpPr>
          <p:spPr>
            <a:xfrm>
              <a:off x="3450336" y="3713296"/>
              <a:ext cx="3116238" cy="307777"/>
            </a:xfrm>
            <a:prstGeom prst="rect">
              <a:avLst/>
            </a:prstGeom>
            <a:noFill/>
            <a:ln>
              <a:noFill/>
            </a:ln>
          </p:spPr>
          <p:txBody>
            <a:bodyPr spcFirstLastPara="1" wrap="none" lIns="0" tIns="0" rIns="0" bIns="0" anchor="t" anchorCtr="0">
              <a:spAutoFit/>
            </a:bodyPr>
            <a:lstStyle/>
            <a:p>
              <a:pPr lvl="0">
                <a:buClr>
                  <a:srgbClr val="335078"/>
                </a:buClr>
                <a:buSzPts val="2100"/>
              </a:pPr>
              <a:r>
                <a:rPr lang="en-IN" sz="2000" b="1" dirty="0">
                  <a:solidFill>
                    <a:srgbClr val="335078"/>
                  </a:solidFill>
                  <a:latin typeface="Source Sans Pro"/>
                  <a:ea typeface="Source Sans Pro"/>
                  <a:cs typeface="Source Sans Pro"/>
                  <a:sym typeface="Source Sans Pro"/>
                </a:rPr>
                <a:t>Professional consequences </a:t>
              </a:r>
              <a:endParaRPr lang="en-IN" sz="2000" dirty="0">
                <a:solidFill>
                  <a:srgbClr val="335078"/>
                </a:solidFill>
                <a:latin typeface="Source Sans Pro"/>
                <a:ea typeface="Source Sans Pro"/>
                <a:cs typeface="Source Sans Pro"/>
                <a:sym typeface="Source Sans Pro"/>
              </a:endParaRPr>
            </a:p>
          </p:txBody>
        </p:sp>
        <p:sp>
          <p:nvSpPr>
            <p:cNvPr id="31" name="Google Shape;101;gde4c88a1d5_0_11">
              <a:extLst>
                <a:ext uri="{FF2B5EF4-FFF2-40B4-BE49-F238E27FC236}">
                  <a16:creationId xmlns:a16="http://schemas.microsoft.com/office/drawing/2014/main" id="{F88CDD46-57ED-4917-9AF5-E0C4B832BCA4}"/>
                </a:ext>
              </a:extLst>
            </p:cNvPr>
            <p:cNvSpPr txBox="1"/>
            <p:nvPr/>
          </p:nvSpPr>
          <p:spPr>
            <a:xfrm>
              <a:off x="3450337" y="4056196"/>
              <a:ext cx="2749296" cy="1231106"/>
            </a:xfrm>
            <a:prstGeom prst="rect">
              <a:avLst/>
            </a:prstGeom>
            <a:noFill/>
            <a:ln>
              <a:noFill/>
            </a:ln>
          </p:spPr>
          <p:txBody>
            <a:bodyPr spcFirstLastPara="1" wrap="square" lIns="0" tIns="0" rIns="0" bIns="0" anchor="t" anchorCtr="0">
              <a:spAutoFit/>
            </a:bodyPr>
            <a:lstStyle/>
            <a:p>
              <a:pPr lvl="0">
                <a:buClr>
                  <a:srgbClr val="335078"/>
                </a:buClr>
                <a:buSzPts val="2100"/>
              </a:pPr>
              <a:r>
                <a:rPr lang="en-IN" sz="2000" dirty="0">
                  <a:solidFill>
                    <a:srgbClr val="335078"/>
                  </a:solidFill>
                  <a:latin typeface="Source Sans Pro"/>
                  <a:ea typeface="Source Sans Pro"/>
                  <a:cs typeface="Source Sans Pro"/>
                  <a:sym typeface="Source Sans Pro"/>
                </a:rPr>
                <a:t>Losing job, losing funding for projects, marginalization, scapegoating, etc.</a:t>
              </a:r>
            </a:p>
          </p:txBody>
        </p:sp>
        <p:sp>
          <p:nvSpPr>
            <p:cNvPr id="32" name="Google Shape;101;gde4c88a1d5_0_11">
              <a:extLst>
                <a:ext uri="{FF2B5EF4-FFF2-40B4-BE49-F238E27FC236}">
                  <a16:creationId xmlns:a16="http://schemas.microsoft.com/office/drawing/2014/main" id="{0C76665F-54DE-4A31-B8BD-B930010710E4}"/>
                </a:ext>
              </a:extLst>
            </p:cNvPr>
            <p:cNvSpPr txBox="1"/>
            <p:nvPr/>
          </p:nvSpPr>
          <p:spPr>
            <a:xfrm>
              <a:off x="6943345" y="3713296"/>
              <a:ext cx="2701060" cy="307777"/>
            </a:xfrm>
            <a:prstGeom prst="rect">
              <a:avLst/>
            </a:prstGeom>
            <a:noFill/>
            <a:ln>
              <a:noFill/>
            </a:ln>
          </p:spPr>
          <p:txBody>
            <a:bodyPr spcFirstLastPara="1" wrap="none" lIns="0" tIns="0" rIns="0" bIns="0" anchor="t" anchorCtr="0">
              <a:spAutoFit/>
            </a:bodyPr>
            <a:lstStyle/>
            <a:p>
              <a:pPr lvl="0">
                <a:buClr>
                  <a:srgbClr val="335078"/>
                </a:buClr>
                <a:buSzPts val="2100"/>
              </a:pPr>
              <a:r>
                <a:rPr lang="en-IN" sz="2000" b="1" dirty="0">
                  <a:solidFill>
                    <a:srgbClr val="335078"/>
                  </a:solidFill>
                  <a:latin typeface="Source Sans Pro"/>
                  <a:ea typeface="Source Sans Pro"/>
                  <a:cs typeface="Source Sans Pro"/>
                  <a:sym typeface="Source Sans Pro"/>
                </a:rPr>
                <a:t>Personal consequences </a:t>
              </a:r>
              <a:endParaRPr lang="en-IN" sz="2000" dirty="0">
                <a:solidFill>
                  <a:srgbClr val="335078"/>
                </a:solidFill>
                <a:latin typeface="Source Sans Pro"/>
                <a:ea typeface="Source Sans Pro"/>
                <a:cs typeface="Source Sans Pro"/>
                <a:sym typeface="Source Sans Pro"/>
              </a:endParaRPr>
            </a:p>
          </p:txBody>
        </p:sp>
        <p:sp>
          <p:nvSpPr>
            <p:cNvPr id="33" name="Google Shape;101;gde4c88a1d5_0_11">
              <a:extLst>
                <a:ext uri="{FF2B5EF4-FFF2-40B4-BE49-F238E27FC236}">
                  <a16:creationId xmlns:a16="http://schemas.microsoft.com/office/drawing/2014/main" id="{F36BC8B7-BBBF-4874-AF00-1C4BD6A17B97}"/>
                </a:ext>
              </a:extLst>
            </p:cNvPr>
            <p:cNvSpPr txBox="1"/>
            <p:nvPr/>
          </p:nvSpPr>
          <p:spPr>
            <a:xfrm>
              <a:off x="6943345" y="4056196"/>
              <a:ext cx="2840735" cy="615553"/>
            </a:xfrm>
            <a:prstGeom prst="rect">
              <a:avLst/>
            </a:prstGeom>
            <a:noFill/>
            <a:ln>
              <a:noFill/>
            </a:ln>
          </p:spPr>
          <p:txBody>
            <a:bodyPr spcFirstLastPara="1" wrap="square" lIns="0" tIns="0" rIns="0" bIns="0" anchor="t" anchorCtr="0">
              <a:spAutoFit/>
            </a:bodyPr>
            <a:lstStyle/>
            <a:p>
              <a:pPr lvl="0">
                <a:buClr>
                  <a:srgbClr val="335078"/>
                </a:buClr>
                <a:buSzPts val="2100"/>
              </a:pPr>
              <a:r>
                <a:rPr lang="en-IN" sz="2000" dirty="0">
                  <a:solidFill>
                    <a:srgbClr val="335078"/>
                  </a:solidFill>
                  <a:latin typeface="Source Sans Pro"/>
                  <a:ea typeface="Source Sans Pro"/>
                  <a:cs typeface="Source Sans Pro"/>
                  <a:sym typeface="Source Sans Pro"/>
                </a:rPr>
                <a:t>Threats or harassment of self, family and friends</a:t>
              </a:r>
            </a:p>
          </p:txBody>
        </p:sp>
        <p:sp>
          <p:nvSpPr>
            <p:cNvPr id="34" name="Rectangle 33">
              <a:extLst>
                <a:ext uri="{FF2B5EF4-FFF2-40B4-BE49-F238E27FC236}">
                  <a16:creationId xmlns:a16="http://schemas.microsoft.com/office/drawing/2014/main" id="{842F2318-0C3F-4498-BB62-AE49EA8D880A}"/>
                </a:ext>
              </a:extLst>
            </p:cNvPr>
            <p:cNvSpPr/>
            <p:nvPr/>
          </p:nvSpPr>
          <p:spPr>
            <a:xfrm>
              <a:off x="725424" y="3567403"/>
              <a:ext cx="784332" cy="45719"/>
            </a:xfrm>
            <a:prstGeom prst="rect">
              <a:avLst/>
            </a:prstGeom>
            <a:gradFill flip="none" rotWithShape="1">
              <a:gsLst>
                <a:gs pos="0">
                  <a:srgbClr val="377569"/>
                </a:gs>
                <a:gs pos="100000">
                  <a:srgbClr val="3350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E67FB06C-13AC-4F4B-BE7F-47EE81EBE5F9}"/>
                </a:ext>
              </a:extLst>
            </p:cNvPr>
            <p:cNvSpPr/>
            <p:nvPr/>
          </p:nvSpPr>
          <p:spPr>
            <a:xfrm>
              <a:off x="3450336" y="3567403"/>
              <a:ext cx="784332" cy="45719"/>
            </a:xfrm>
            <a:prstGeom prst="rect">
              <a:avLst/>
            </a:prstGeom>
            <a:gradFill flip="none" rotWithShape="1">
              <a:gsLst>
                <a:gs pos="0">
                  <a:srgbClr val="377569"/>
                </a:gs>
                <a:gs pos="100000">
                  <a:srgbClr val="3350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6EABA9ED-3486-4C94-8B01-9838642756F6}"/>
                </a:ext>
              </a:extLst>
            </p:cNvPr>
            <p:cNvSpPr/>
            <p:nvPr/>
          </p:nvSpPr>
          <p:spPr>
            <a:xfrm>
              <a:off x="6943345" y="3567403"/>
              <a:ext cx="784332" cy="45719"/>
            </a:xfrm>
            <a:prstGeom prst="rect">
              <a:avLst/>
            </a:prstGeom>
            <a:gradFill flip="none" rotWithShape="1">
              <a:gsLst>
                <a:gs pos="0">
                  <a:srgbClr val="377569"/>
                </a:gs>
                <a:gs pos="100000">
                  <a:srgbClr val="3350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48143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2178700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9"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566928" y="139321"/>
            <a:ext cx="9180576" cy="997709"/>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IN" sz="3200" b="1" dirty="0">
                <a:solidFill>
                  <a:srgbClr val="FFFFFF"/>
                </a:solidFill>
              </a:rPr>
              <a:t>Identifying reformers and mapping their political landscape</a:t>
            </a:r>
            <a:endParaRPr sz="32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DAE2EB"/>
              </a:solidFill>
              <a:latin typeface="Calibri"/>
              <a:ea typeface="Calibri"/>
              <a:cs typeface="Calibri"/>
              <a:sym typeface="Calibri"/>
            </a:endParaRPr>
          </a:p>
        </p:txBody>
      </p:sp>
      <p:sp>
        <p:nvSpPr>
          <p:cNvPr id="60" name="Google Shape;106;gde4c88a1d5_0_11">
            <a:extLst>
              <a:ext uri="{FF2B5EF4-FFF2-40B4-BE49-F238E27FC236}">
                <a16:creationId xmlns:a16="http://schemas.microsoft.com/office/drawing/2014/main" id="{C539BE0B-F5B4-4EAE-9548-9E4C0A853DF0}"/>
              </a:ext>
            </a:extLst>
          </p:cNvPr>
          <p:cNvSpPr/>
          <p:nvPr/>
        </p:nvSpPr>
        <p:spPr>
          <a:xfrm rot="5400000">
            <a:off x="5193942" y="-2871066"/>
            <a:ext cx="127720" cy="9601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grpSp>
        <p:nvGrpSpPr>
          <p:cNvPr id="61" name="Group 60">
            <a:extLst>
              <a:ext uri="{FF2B5EF4-FFF2-40B4-BE49-F238E27FC236}">
                <a16:creationId xmlns:a16="http://schemas.microsoft.com/office/drawing/2014/main" id="{624EF614-5B64-42A6-B4A4-D930DBE1D078}"/>
              </a:ext>
            </a:extLst>
          </p:cNvPr>
          <p:cNvGrpSpPr/>
          <p:nvPr/>
        </p:nvGrpSpPr>
        <p:grpSpPr>
          <a:xfrm rot="5400000">
            <a:off x="4881923" y="1465172"/>
            <a:ext cx="751760" cy="786725"/>
            <a:chOff x="8459920" y="1688907"/>
            <a:chExt cx="751760" cy="786725"/>
          </a:xfrm>
        </p:grpSpPr>
        <p:sp>
          <p:nvSpPr>
            <p:cNvPr id="62" name="Freeform: Shape 61">
              <a:extLst>
                <a:ext uri="{FF2B5EF4-FFF2-40B4-BE49-F238E27FC236}">
                  <a16:creationId xmlns:a16="http://schemas.microsoft.com/office/drawing/2014/main" id="{8F8719B5-807F-4672-9E83-13771A378BA5}"/>
                </a:ext>
              </a:extLst>
            </p:cNvPr>
            <p:cNvSpPr/>
            <p:nvPr/>
          </p:nvSpPr>
          <p:spPr>
            <a:xfrm>
              <a:off x="8459920" y="1688907"/>
              <a:ext cx="387119" cy="786725"/>
            </a:xfrm>
            <a:custGeom>
              <a:avLst/>
              <a:gdLst>
                <a:gd name="connsiteX0" fmla="*/ 387119 w 387118"/>
                <a:gd name="connsiteY0" fmla="*/ 0 h 786724"/>
                <a:gd name="connsiteX1" fmla="*/ 0 w 387118"/>
                <a:gd name="connsiteY1" fmla="*/ 394611 h 786724"/>
                <a:gd name="connsiteX2" fmla="*/ 387119 w 387118"/>
                <a:gd name="connsiteY2" fmla="*/ 789222 h 786724"/>
                <a:gd name="connsiteX3" fmla="*/ 387119 w 387118"/>
                <a:gd name="connsiteY3" fmla="*/ 0 h 786724"/>
              </a:gdLst>
              <a:ahLst/>
              <a:cxnLst>
                <a:cxn ang="0">
                  <a:pos x="connsiteX0" y="connsiteY0"/>
                </a:cxn>
                <a:cxn ang="0">
                  <a:pos x="connsiteX1" y="connsiteY1"/>
                </a:cxn>
                <a:cxn ang="0">
                  <a:pos x="connsiteX2" y="connsiteY2"/>
                </a:cxn>
                <a:cxn ang="0">
                  <a:pos x="connsiteX3" y="connsiteY3"/>
                </a:cxn>
              </a:cxnLst>
              <a:rect l="l" t="t" r="r" b="b"/>
              <a:pathLst>
                <a:path w="387118" h="786724">
                  <a:moveTo>
                    <a:pt x="387119" y="0"/>
                  </a:moveTo>
                  <a:cubicBezTo>
                    <a:pt x="172330" y="3746"/>
                    <a:pt x="0" y="179823"/>
                    <a:pt x="0" y="394611"/>
                  </a:cubicBezTo>
                  <a:cubicBezTo>
                    <a:pt x="0" y="609399"/>
                    <a:pt x="173579" y="785476"/>
                    <a:pt x="387119" y="789222"/>
                  </a:cubicBezTo>
                  <a:lnTo>
                    <a:pt x="387119" y="0"/>
                  </a:ln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C0C0C"/>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3787746B-2D87-4F9C-A109-DDD3DDEA682A}"/>
                </a:ext>
              </a:extLst>
            </p:cNvPr>
            <p:cNvSpPr/>
            <p:nvPr/>
          </p:nvSpPr>
          <p:spPr>
            <a:xfrm>
              <a:off x="8512369" y="1733863"/>
              <a:ext cx="699311" cy="699311"/>
            </a:xfrm>
            <a:custGeom>
              <a:avLst/>
              <a:gdLst>
                <a:gd name="connsiteX0" fmla="*/ 704306 w 699310"/>
                <a:gd name="connsiteY0" fmla="*/ 352153 h 699310"/>
                <a:gd name="connsiteX1" fmla="*/ 352153 w 699310"/>
                <a:gd name="connsiteY1" fmla="*/ 704306 h 699310"/>
                <a:gd name="connsiteX2" fmla="*/ 0 w 699310"/>
                <a:gd name="connsiteY2" fmla="*/ 352153 h 699310"/>
                <a:gd name="connsiteX3" fmla="*/ 352153 w 699310"/>
                <a:gd name="connsiteY3" fmla="*/ 0 h 699310"/>
                <a:gd name="connsiteX4" fmla="*/ 704306 w 699310"/>
                <a:gd name="connsiteY4" fmla="*/ 352153 h 6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10" h="699310">
                  <a:moveTo>
                    <a:pt x="704306" y="352153"/>
                  </a:moveTo>
                  <a:cubicBezTo>
                    <a:pt x="704306" y="546642"/>
                    <a:pt x="546642" y="704306"/>
                    <a:pt x="352153" y="704306"/>
                  </a:cubicBezTo>
                  <a:cubicBezTo>
                    <a:pt x="157665" y="704306"/>
                    <a:pt x="0" y="546642"/>
                    <a:pt x="0" y="352153"/>
                  </a:cubicBezTo>
                  <a:cubicBezTo>
                    <a:pt x="0" y="157664"/>
                    <a:pt x="157664" y="0"/>
                    <a:pt x="352153" y="0"/>
                  </a:cubicBezTo>
                  <a:cubicBezTo>
                    <a:pt x="546642" y="0"/>
                    <a:pt x="704306" y="157664"/>
                    <a:pt x="704306" y="352153"/>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sp>
          <p:nvSpPr>
            <p:cNvPr id="64" name="Freeform: Shape 63">
              <a:extLst>
                <a:ext uri="{FF2B5EF4-FFF2-40B4-BE49-F238E27FC236}">
                  <a16:creationId xmlns:a16="http://schemas.microsoft.com/office/drawing/2014/main" id="{A42EFCC6-FD3B-4F01-ABC1-F02B62E905D7}"/>
                </a:ext>
              </a:extLst>
            </p:cNvPr>
            <p:cNvSpPr/>
            <p:nvPr/>
          </p:nvSpPr>
          <p:spPr>
            <a:xfrm>
              <a:off x="8534978" y="1748849"/>
              <a:ext cx="674335" cy="661848"/>
            </a:xfrm>
            <a:custGeom>
              <a:avLst/>
              <a:gdLst>
                <a:gd name="connsiteX0" fmla="*/ 674336 w 674335"/>
                <a:gd name="connsiteY0" fmla="*/ 337168 h 661847"/>
                <a:gd name="connsiteX1" fmla="*/ 337168 w 674335"/>
                <a:gd name="connsiteY1" fmla="*/ 674335 h 661847"/>
                <a:gd name="connsiteX2" fmla="*/ 0 w 674335"/>
                <a:gd name="connsiteY2" fmla="*/ 337168 h 661847"/>
                <a:gd name="connsiteX3" fmla="*/ 337168 w 674335"/>
                <a:gd name="connsiteY3" fmla="*/ 0 h 661847"/>
                <a:gd name="connsiteX4" fmla="*/ 674336 w 674335"/>
                <a:gd name="connsiteY4" fmla="*/ 337168 h 66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335" h="661847">
                  <a:moveTo>
                    <a:pt x="674336" y="337168"/>
                  </a:moveTo>
                  <a:cubicBezTo>
                    <a:pt x="674336" y="523380"/>
                    <a:pt x="523380" y="674335"/>
                    <a:pt x="337168" y="674335"/>
                  </a:cubicBezTo>
                  <a:cubicBezTo>
                    <a:pt x="150955" y="674335"/>
                    <a:pt x="0" y="523380"/>
                    <a:pt x="0" y="337168"/>
                  </a:cubicBezTo>
                  <a:cubicBezTo>
                    <a:pt x="0" y="150955"/>
                    <a:pt x="150955" y="0"/>
                    <a:pt x="337168" y="0"/>
                  </a:cubicBezTo>
                  <a:cubicBezTo>
                    <a:pt x="523380" y="0"/>
                    <a:pt x="674336" y="150955"/>
                    <a:pt x="674336" y="337168"/>
                  </a:cubicBezTo>
                  <a:close/>
                </a:path>
              </a:pathLst>
            </a:custGeom>
            <a:solidFill>
              <a:sysClr val="window" lastClr="FFFFFF"/>
            </a:soli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C0C0C"/>
                </a:solidFill>
                <a:effectLst/>
                <a:uLnTx/>
                <a:uFillTx/>
                <a:latin typeface="Calibri"/>
                <a:ea typeface="+mn-ea"/>
                <a:cs typeface="+mn-cs"/>
              </a:endParaRPr>
            </a:p>
          </p:txBody>
        </p:sp>
      </p:grpSp>
      <p:sp>
        <p:nvSpPr>
          <p:cNvPr id="37" name="Google Shape;101;gde4c88a1d5_0_11">
            <a:extLst>
              <a:ext uri="{FF2B5EF4-FFF2-40B4-BE49-F238E27FC236}">
                <a16:creationId xmlns:a16="http://schemas.microsoft.com/office/drawing/2014/main" id="{E362F5F8-A7C6-45E3-B128-0BE76D7E667B}"/>
              </a:ext>
            </a:extLst>
          </p:cNvPr>
          <p:cNvSpPr txBox="1"/>
          <p:nvPr/>
        </p:nvSpPr>
        <p:spPr>
          <a:xfrm>
            <a:off x="633984" y="2191582"/>
            <a:ext cx="9150096" cy="4555093"/>
          </a:xfrm>
          <a:prstGeom prst="rect">
            <a:avLst/>
          </a:prstGeom>
          <a:noFill/>
          <a:ln>
            <a:noFill/>
          </a:ln>
        </p:spPr>
        <p:txBody>
          <a:bodyPr spcFirstLastPara="1" wrap="square" lIns="0" tIns="0" rIns="0" bIns="0" anchor="t" anchorCtr="0">
            <a:spAutoFit/>
          </a:bodyPr>
          <a:lstStyle/>
          <a:p>
            <a:pPr marL="365125" lvl="0" indent="-365125">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What are the desired outcomes and ultimate goals of a given GEI intervention or program? </a:t>
            </a:r>
          </a:p>
          <a:p>
            <a:pPr marL="365125" lvl="0" indent="-365125">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Who would need to do what in order to bring about progress toward these goals?</a:t>
            </a:r>
          </a:p>
          <a:p>
            <a:pPr marL="658813" lvl="0" indent="-311150">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Who are the </a:t>
            </a:r>
            <a:r>
              <a:rPr lang="en-IN" sz="1800" b="1" dirty="0">
                <a:solidFill>
                  <a:srgbClr val="335078"/>
                </a:solidFill>
                <a:latin typeface="Source Sans Pro"/>
                <a:ea typeface="Source Sans Pro"/>
                <a:cs typeface="Source Sans Pro"/>
                <a:sym typeface="Source Sans Pro"/>
              </a:rPr>
              <a:t>key players </a:t>
            </a:r>
            <a:r>
              <a:rPr lang="en-IN" sz="1800" dirty="0">
                <a:solidFill>
                  <a:srgbClr val="335078"/>
                </a:solidFill>
                <a:latin typeface="Source Sans Pro"/>
                <a:ea typeface="Source Sans Pro"/>
                <a:cs typeface="Source Sans Pro"/>
                <a:sym typeface="Source Sans Pro"/>
              </a:rPr>
              <a:t>with regard to a given issue?</a:t>
            </a:r>
          </a:p>
          <a:p>
            <a:pPr marL="658813" lvl="0" indent="-311150">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Who has </a:t>
            </a:r>
            <a:r>
              <a:rPr lang="en-IN" sz="1800" b="1" dirty="0">
                <a:solidFill>
                  <a:srgbClr val="335078"/>
                </a:solidFill>
                <a:latin typeface="Source Sans Pro"/>
                <a:ea typeface="Source Sans Pro"/>
                <a:cs typeface="Source Sans Pro"/>
                <a:sym typeface="Source Sans Pro"/>
              </a:rPr>
              <a:t>power</a:t>
            </a:r>
            <a:r>
              <a:rPr lang="en-IN" sz="1800" dirty="0">
                <a:solidFill>
                  <a:srgbClr val="335078"/>
                </a:solidFill>
                <a:latin typeface="Source Sans Pro"/>
                <a:ea typeface="Source Sans Pro"/>
                <a:cs typeface="Source Sans Pro"/>
                <a:sym typeface="Source Sans Pro"/>
              </a:rPr>
              <a:t> (formal and informal) over what and whom?</a:t>
            </a:r>
          </a:p>
          <a:p>
            <a:pPr marL="658813" lvl="0" indent="-311150">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What are their respective </a:t>
            </a:r>
            <a:r>
              <a:rPr lang="en-IN" sz="1800" b="1" dirty="0">
                <a:solidFill>
                  <a:srgbClr val="335078"/>
                </a:solidFill>
                <a:latin typeface="Source Sans Pro"/>
                <a:ea typeface="Source Sans Pro"/>
                <a:cs typeface="Source Sans Pro"/>
                <a:sym typeface="Source Sans Pro"/>
              </a:rPr>
              <a:t>priorities and interests</a:t>
            </a:r>
            <a:r>
              <a:rPr lang="en-IN" sz="1800" dirty="0">
                <a:solidFill>
                  <a:srgbClr val="335078"/>
                </a:solidFill>
                <a:latin typeface="Source Sans Pro"/>
                <a:ea typeface="Source Sans Pro"/>
                <a:cs typeface="Source Sans Pro"/>
                <a:sym typeface="Source Sans Pro"/>
              </a:rPr>
              <a:t>? Who seems to have a genuine interest in reform and why (reformer)?  Who is benefitting from status quo governance conditions to be reformed or otherwise might have reason to resist change (potential opponent)?  </a:t>
            </a:r>
          </a:p>
          <a:p>
            <a:pPr marL="658813" lvl="0" indent="-311150">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How do </a:t>
            </a:r>
            <a:r>
              <a:rPr lang="en-IN" sz="1800" b="1" dirty="0">
                <a:solidFill>
                  <a:srgbClr val="335078"/>
                </a:solidFill>
                <a:latin typeface="Source Sans Pro"/>
                <a:ea typeface="Source Sans Pro"/>
                <a:cs typeface="Source Sans Pro"/>
                <a:sym typeface="Source Sans Pro"/>
              </a:rPr>
              <a:t>political systemic factors </a:t>
            </a:r>
            <a:r>
              <a:rPr lang="en-IN" sz="1800" dirty="0">
                <a:solidFill>
                  <a:srgbClr val="335078"/>
                </a:solidFill>
                <a:latin typeface="Source Sans Pro"/>
                <a:ea typeface="Source Sans Pro"/>
                <a:cs typeface="Source Sans Pro"/>
                <a:sym typeface="Source Sans Pro"/>
              </a:rPr>
              <a:t>shape the above?</a:t>
            </a:r>
          </a:p>
          <a:p>
            <a:pPr marL="658813" lvl="0" indent="-311150">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How do these </a:t>
            </a:r>
            <a:r>
              <a:rPr lang="en-IN" sz="1800" b="1" dirty="0">
                <a:solidFill>
                  <a:srgbClr val="335078"/>
                </a:solidFill>
                <a:latin typeface="Source Sans Pro"/>
                <a:ea typeface="Source Sans Pro"/>
                <a:cs typeface="Source Sans Pro"/>
                <a:sym typeface="Source Sans Pro"/>
              </a:rPr>
              <a:t>align with a given good GEI reform </a:t>
            </a:r>
            <a:r>
              <a:rPr lang="en-IN" sz="1800" dirty="0">
                <a:solidFill>
                  <a:srgbClr val="335078"/>
                </a:solidFill>
                <a:latin typeface="Source Sans Pro"/>
                <a:ea typeface="Source Sans Pro"/>
                <a:cs typeface="Source Sans Pro"/>
                <a:sym typeface="Source Sans Pro"/>
              </a:rPr>
              <a:t>or change agenda?</a:t>
            </a:r>
          </a:p>
          <a:p>
            <a:pPr marL="658813" lvl="0" indent="-311150">
              <a:spcBef>
                <a:spcPts val="600"/>
              </a:spcBef>
              <a:spcAft>
                <a:spcPts val="600"/>
              </a:spcAft>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Where there is misalignment, what are the </a:t>
            </a:r>
            <a:r>
              <a:rPr lang="en-IN" sz="1800" b="1" dirty="0">
                <a:solidFill>
                  <a:srgbClr val="335078"/>
                </a:solidFill>
                <a:latin typeface="Source Sans Pro"/>
                <a:ea typeface="Source Sans Pro"/>
                <a:cs typeface="Source Sans Pro"/>
                <a:sym typeface="Source Sans Pro"/>
              </a:rPr>
              <a:t>prospects of change</a:t>
            </a:r>
            <a:r>
              <a:rPr lang="en-IN" sz="1800" dirty="0">
                <a:solidFill>
                  <a:srgbClr val="335078"/>
                </a:solidFill>
                <a:latin typeface="Source Sans Pro"/>
                <a:ea typeface="Source Sans Pro"/>
                <a:cs typeface="Source Sans Pro"/>
                <a:sym typeface="Source Sans Pro"/>
              </a:rPr>
              <a:t>/moving things in the desired direction, who would have to do what for this change to occur, how, and why might they want to?</a:t>
            </a:r>
          </a:p>
        </p:txBody>
      </p:sp>
      <p:grpSp>
        <p:nvGrpSpPr>
          <p:cNvPr id="39" name="Google Shape;725;p15">
            <a:extLst>
              <a:ext uri="{FF2B5EF4-FFF2-40B4-BE49-F238E27FC236}">
                <a16:creationId xmlns:a16="http://schemas.microsoft.com/office/drawing/2014/main" id="{05F0E060-22C6-484D-B48B-A9AFB24720FF}"/>
              </a:ext>
            </a:extLst>
          </p:cNvPr>
          <p:cNvGrpSpPr/>
          <p:nvPr/>
        </p:nvGrpSpPr>
        <p:grpSpPr>
          <a:xfrm>
            <a:off x="5022847" y="1748899"/>
            <a:ext cx="463554" cy="341083"/>
            <a:chOff x="3773963" y="12458637"/>
            <a:chExt cx="314429" cy="231356"/>
          </a:xfrm>
        </p:grpSpPr>
        <p:sp>
          <p:nvSpPr>
            <p:cNvPr id="40" name="Google Shape;726;p15">
              <a:extLst>
                <a:ext uri="{FF2B5EF4-FFF2-40B4-BE49-F238E27FC236}">
                  <a16:creationId xmlns:a16="http://schemas.microsoft.com/office/drawing/2014/main" id="{67E61A15-A74A-486C-A48B-74026BBDDDB8}"/>
                </a:ext>
              </a:extLst>
            </p:cNvPr>
            <p:cNvSpPr/>
            <p:nvPr/>
          </p:nvSpPr>
          <p:spPr>
            <a:xfrm>
              <a:off x="3891956" y="12483505"/>
              <a:ext cx="74077" cy="100533"/>
            </a:xfrm>
            <a:custGeom>
              <a:avLst/>
              <a:gdLst/>
              <a:ahLst/>
              <a:cxnLst/>
              <a:rect l="l" t="t" r="r" b="b"/>
              <a:pathLst>
                <a:path w="74076" h="100532" extrusionOk="0">
                  <a:moveTo>
                    <a:pt x="59261" y="60319"/>
                  </a:moveTo>
                  <a:cubicBezTo>
                    <a:pt x="65082" y="55028"/>
                    <a:pt x="68256" y="47621"/>
                    <a:pt x="68256" y="39684"/>
                  </a:cubicBezTo>
                  <a:lnTo>
                    <a:pt x="68256" y="28572"/>
                  </a:lnTo>
                  <a:cubicBezTo>
                    <a:pt x="68256" y="12698"/>
                    <a:pt x="55557" y="0"/>
                    <a:pt x="39684" y="0"/>
                  </a:cubicBezTo>
                  <a:cubicBezTo>
                    <a:pt x="23810" y="0"/>
                    <a:pt x="11111" y="12698"/>
                    <a:pt x="11111" y="28572"/>
                  </a:cubicBezTo>
                  <a:lnTo>
                    <a:pt x="11111" y="39684"/>
                  </a:lnTo>
                  <a:cubicBezTo>
                    <a:pt x="11111" y="47621"/>
                    <a:pt x="14815" y="55028"/>
                    <a:pt x="20106" y="60319"/>
                  </a:cubicBezTo>
                  <a:cubicBezTo>
                    <a:pt x="7937" y="67198"/>
                    <a:pt x="0" y="79896"/>
                    <a:pt x="0" y="94183"/>
                  </a:cubicBezTo>
                  <a:cubicBezTo>
                    <a:pt x="0" y="97887"/>
                    <a:pt x="2646" y="100533"/>
                    <a:pt x="6349" y="100533"/>
                  </a:cubicBezTo>
                  <a:cubicBezTo>
                    <a:pt x="10053" y="100533"/>
                    <a:pt x="12699" y="97887"/>
                    <a:pt x="12699" y="94183"/>
                  </a:cubicBezTo>
                  <a:cubicBezTo>
                    <a:pt x="12699" y="79368"/>
                    <a:pt x="24339" y="67727"/>
                    <a:pt x="39155" y="67727"/>
                  </a:cubicBezTo>
                  <a:cubicBezTo>
                    <a:pt x="53970" y="67727"/>
                    <a:pt x="65611" y="79368"/>
                    <a:pt x="65611" y="94183"/>
                  </a:cubicBezTo>
                  <a:cubicBezTo>
                    <a:pt x="65611" y="97887"/>
                    <a:pt x="68256" y="100533"/>
                    <a:pt x="71960" y="100533"/>
                  </a:cubicBezTo>
                  <a:cubicBezTo>
                    <a:pt x="75664" y="100533"/>
                    <a:pt x="78310" y="97887"/>
                    <a:pt x="78310" y="94183"/>
                  </a:cubicBezTo>
                  <a:cubicBezTo>
                    <a:pt x="79368" y="79896"/>
                    <a:pt x="70902" y="67198"/>
                    <a:pt x="59261" y="60319"/>
                  </a:cubicBezTo>
                  <a:close/>
                  <a:moveTo>
                    <a:pt x="24339" y="39684"/>
                  </a:moveTo>
                  <a:lnTo>
                    <a:pt x="24339" y="28572"/>
                  </a:lnTo>
                  <a:cubicBezTo>
                    <a:pt x="24339" y="20107"/>
                    <a:pt x="31218" y="13228"/>
                    <a:pt x="39684" y="13228"/>
                  </a:cubicBezTo>
                  <a:cubicBezTo>
                    <a:pt x="48150" y="13228"/>
                    <a:pt x="55029" y="20107"/>
                    <a:pt x="55029" y="28572"/>
                  </a:cubicBezTo>
                  <a:lnTo>
                    <a:pt x="55029" y="39684"/>
                  </a:lnTo>
                  <a:cubicBezTo>
                    <a:pt x="55029" y="48149"/>
                    <a:pt x="48150" y="55028"/>
                    <a:pt x="39684" y="55028"/>
                  </a:cubicBezTo>
                  <a:cubicBezTo>
                    <a:pt x="31218" y="55028"/>
                    <a:pt x="24339" y="48149"/>
                    <a:pt x="24339" y="39684"/>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defTabSz="1031626">
                <a:buClrTx/>
              </a:pPr>
              <a:endParaRPr sz="2000" kern="1200">
                <a:solidFill>
                  <a:srgbClr val="0C0C0C"/>
                </a:solidFill>
                <a:latin typeface="Calibri"/>
                <a:ea typeface="+mn-ea"/>
                <a:cs typeface="+mn-cs"/>
                <a:sym typeface="Calibri"/>
              </a:endParaRPr>
            </a:p>
          </p:txBody>
        </p:sp>
        <p:sp>
          <p:nvSpPr>
            <p:cNvPr id="41" name="Google Shape;727;p15">
              <a:extLst>
                <a:ext uri="{FF2B5EF4-FFF2-40B4-BE49-F238E27FC236}">
                  <a16:creationId xmlns:a16="http://schemas.microsoft.com/office/drawing/2014/main" id="{353A372C-8F82-4627-BC6A-D223962E8913}"/>
                </a:ext>
              </a:extLst>
            </p:cNvPr>
            <p:cNvSpPr/>
            <p:nvPr/>
          </p:nvSpPr>
          <p:spPr>
            <a:xfrm>
              <a:off x="4009950" y="12466044"/>
              <a:ext cx="74077" cy="132280"/>
            </a:xfrm>
            <a:custGeom>
              <a:avLst/>
              <a:gdLst/>
              <a:ahLst/>
              <a:cxnLst/>
              <a:rect l="l" t="t" r="r" b="b"/>
              <a:pathLst>
                <a:path w="74076" h="132279" extrusionOk="0">
                  <a:moveTo>
                    <a:pt x="59261" y="60319"/>
                  </a:moveTo>
                  <a:cubicBezTo>
                    <a:pt x="65082" y="55028"/>
                    <a:pt x="68256" y="47621"/>
                    <a:pt x="68256" y="39684"/>
                  </a:cubicBezTo>
                  <a:lnTo>
                    <a:pt x="68256" y="28572"/>
                  </a:lnTo>
                  <a:cubicBezTo>
                    <a:pt x="68256" y="12698"/>
                    <a:pt x="55557" y="0"/>
                    <a:pt x="39684" y="0"/>
                  </a:cubicBezTo>
                  <a:cubicBezTo>
                    <a:pt x="23810" y="0"/>
                    <a:pt x="11112" y="12698"/>
                    <a:pt x="11112" y="28572"/>
                  </a:cubicBezTo>
                  <a:lnTo>
                    <a:pt x="11112" y="39684"/>
                  </a:lnTo>
                  <a:cubicBezTo>
                    <a:pt x="11112" y="47621"/>
                    <a:pt x="14815" y="55028"/>
                    <a:pt x="20106" y="60319"/>
                  </a:cubicBezTo>
                  <a:cubicBezTo>
                    <a:pt x="7937" y="67198"/>
                    <a:pt x="0" y="79897"/>
                    <a:pt x="0" y="94183"/>
                  </a:cubicBezTo>
                  <a:lnTo>
                    <a:pt x="0" y="104766"/>
                  </a:lnTo>
                  <a:cubicBezTo>
                    <a:pt x="0" y="108469"/>
                    <a:pt x="2646" y="111115"/>
                    <a:pt x="6349" y="111115"/>
                  </a:cubicBezTo>
                  <a:cubicBezTo>
                    <a:pt x="10053" y="111115"/>
                    <a:pt x="12699" y="108469"/>
                    <a:pt x="12699" y="104766"/>
                  </a:cubicBezTo>
                  <a:lnTo>
                    <a:pt x="12699" y="94183"/>
                  </a:lnTo>
                  <a:cubicBezTo>
                    <a:pt x="12699" y="79368"/>
                    <a:pt x="24340" y="67727"/>
                    <a:pt x="39155" y="67727"/>
                  </a:cubicBezTo>
                  <a:cubicBezTo>
                    <a:pt x="53970" y="67727"/>
                    <a:pt x="65611" y="79368"/>
                    <a:pt x="65611" y="94183"/>
                  </a:cubicBezTo>
                  <a:lnTo>
                    <a:pt x="65611" y="120639"/>
                  </a:lnTo>
                  <a:lnTo>
                    <a:pt x="34393" y="120639"/>
                  </a:lnTo>
                  <a:cubicBezTo>
                    <a:pt x="30689" y="120639"/>
                    <a:pt x="28043" y="123285"/>
                    <a:pt x="28043" y="126989"/>
                  </a:cubicBezTo>
                  <a:cubicBezTo>
                    <a:pt x="28043" y="130692"/>
                    <a:pt x="30689" y="133338"/>
                    <a:pt x="34393" y="133338"/>
                  </a:cubicBezTo>
                  <a:lnTo>
                    <a:pt x="71960" y="133338"/>
                  </a:lnTo>
                  <a:cubicBezTo>
                    <a:pt x="75664" y="133338"/>
                    <a:pt x="78310" y="130692"/>
                    <a:pt x="78310" y="126989"/>
                  </a:cubicBezTo>
                  <a:lnTo>
                    <a:pt x="78310" y="94183"/>
                  </a:lnTo>
                  <a:cubicBezTo>
                    <a:pt x="78839" y="79897"/>
                    <a:pt x="70902" y="67198"/>
                    <a:pt x="59261" y="60319"/>
                  </a:cubicBezTo>
                  <a:close/>
                  <a:moveTo>
                    <a:pt x="24340" y="39684"/>
                  </a:moveTo>
                  <a:lnTo>
                    <a:pt x="24340" y="28572"/>
                  </a:lnTo>
                  <a:cubicBezTo>
                    <a:pt x="24340" y="20107"/>
                    <a:pt x="31218" y="13228"/>
                    <a:pt x="39684" y="13228"/>
                  </a:cubicBezTo>
                  <a:cubicBezTo>
                    <a:pt x="48150" y="13228"/>
                    <a:pt x="55029" y="20107"/>
                    <a:pt x="55029" y="28572"/>
                  </a:cubicBezTo>
                  <a:lnTo>
                    <a:pt x="55029" y="39684"/>
                  </a:lnTo>
                  <a:cubicBezTo>
                    <a:pt x="55029" y="48150"/>
                    <a:pt x="48150" y="55028"/>
                    <a:pt x="39684" y="55028"/>
                  </a:cubicBezTo>
                  <a:cubicBezTo>
                    <a:pt x="31218" y="55028"/>
                    <a:pt x="24340" y="48150"/>
                    <a:pt x="24340" y="39684"/>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defTabSz="1031626">
                <a:buClrTx/>
              </a:pPr>
              <a:endParaRPr sz="2000" kern="1200">
                <a:solidFill>
                  <a:srgbClr val="0C0C0C"/>
                </a:solidFill>
                <a:latin typeface="Calibri"/>
                <a:ea typeface="+mn-ea"/>
                <a:cs typeface="+mn-cs"/>
                <a:sym typeface="Calibri"/>
              </a:endParaRPr>
            </a:p>
          </p:txBody>
        </p:sp>
        <p:sp>
          <p:nvSpPr>
            <p:cNvPr id="42" name="Google Shape;728;p15">
              <a:extLst>
                <a:ext uri="{FF2B5EF4-FFF2-40B4-BE49-F238E27FC236}">
                  <a16:creationId xmlns:a16="http://schemas.microsoft.com/office/drawing/2014/main" id="{713AB700-005C-4FBA-8BB3-420268F12B47}"/>
                </a:ext>
              </a:extLst>
            </p:cNvPr>
            <p:cNvSpPr/>
            <p:nvPr/>
          </p:nvSpPr>
          <p:spPr>
            <a:xfrm>
              <a:off x="3773963" y="12466044"/>
              <a:ext cx="79368" cy="132280"/>
            </a:xfrm>
            <a:custGeom>
              <a:avLst/>
              <a:gdLst/>
              <a:ahLst/>
              <a:cxnLst/>
              <a:rect l="l" t="t" r="r" b="b"/>
              <a:pathLst>
                <a:path w="79367" h="132279" extrusionOk="0">
                  <a:moveTo>
                    <a:pt x="59261" y="60319"/>
                  </a:moveTo>
                  <a:cubicBezTo>
                    <a:pt x="65082" y="55028"/>
                    <a:pt x="68256" y="47621"/>
                    <a:pt x="68256" y="39684"/>
                  </a:cubicBezTo>
                  <a:lnTo>
                    <a:pt x="68256" y="28572"/>
                  </a:lnTo>
                  <a:cubicBezTo>
                    <a:pt x="68256" y="12698"/>
                    <a:pt x="55557" y="0"/>
                    <a:pt x="39684" y="0"/>
                  </a:cubicBezTo>
                  <a:cubicBezTo>
                    <a:pt x="23810" y="0"/>
                    <a:pt x="11111" y="12698"/>
                    <a:pt x="11111" y="28572"/>
                  </a:cubicBezTo>
                  <a:lnTo>
                    <a:pt x="11111" y="39684"/>
                  </a:lnTo>
                  <a:cubicBezTo>
                    <a:pt x="11111" y="47621"/>
                    <a:pt x="14815" y="55028"/>
                    <a:pt x="20106" y="60319"/>
                  </a:cubicBezTo>
                  <a:cubicBezTo>
                    <a:pt x="7937" y="67198"/>
                    <a:pt x="0" y="79897"/>
                    <a:pt x="0" y="94183"/>
                  </a:cubicBezTo>
                  <a:lnTo>
                    <a:pt x="0" y="126989"/>
                  </a:lnTo>
                  <a:cubicBezTo>
                    <a:pt x="0" y="130692"/>
                    <a:pt x="2646" y="133338"/>
                    <a:pt x="6349" y="133338"/>
                  </a:cubicBezTo>
                  <a:lnTo>
                    <a:pt x="73018" y="133338"/>
                  </a:lnTo>
                  <a:cubicBezTo>
                    <a:pt x="76722" y="133338"/>
                    <a:pt x="79368" y="130692"/>
                    <a:pt x="79368" y="126989"/>
                  </a:cubicBezTo>
                  <a:lnTo>
                    <a:pt x="79368" y="94183"/>
                  </a:lnTo>
                  <a:cubicBezTo>
                    <a:pt x="79368" y="79897"/>
                    <a:pt x="70902" y="67198"/>
                    <a:pt x="59261" y="60319"/>
                  </a:cubicBezTo>
                  <a:close/>
                  <a:moveTo>
                    <a:pt x="24339" y="39684"/>
                  </a:moveTo>
                  <a:lnTo>
                    <a:pt x="24339" y="28572"/>
                  </a:lnTo>
                  <a:cubicBezTo>
                    <a:pt x="24339" y="20107"/>
                    <a:pt x="31218" y="13228"/>
                    <a:pt x="39684" y="13228"/>
                  </a:cubicBezTo>
                  <a:cubicBezTo>
                    <a:pt x="48150" y="13228"/>
                    <a:pt x="55028" y="20107"/>
                    <a:pt x="55028" y="28572"/>
                  </a:cubicBezTo>
                  <a:lnTo>
                    <a:pt x="55028" y="39684"/>
                  </a:lnTo>
                  <a:cubicBezTo>
                    <a:pt x="55028" y="48150"/>
                    <a:pt x="48150" y="55028"/>
                    <a:pt x="39684" y="55028"/>
                  </a:cubicBezTo>
                  <a:cubicBezTo>
                    <a:pt x="31218" y="55028"/>
                    <a:pt x="24339" y="48150"/>
                    <a:pt x="24339" y="39684"/>
                  </a:cubicBezTo>
                  <a:close/>
                  <a:moveTo>
                    <a:pt x="66140" y="121168"/>
                  </a:moveTo>
                  <a:lnTo>
                    <a:pt x="13228" y="121168"/>
                  </a:lnTo>
                  <a:lnTo>
                    <a:pt x="13228" y="94712"/>
                  </a:lnTo>
                  <a:cubicBezTo>
                    <a:pt x="13228" y="79897"/>
                    <a:pt x="24869" y="68256"/>
                    <a:pt x="39684" y="68256"/>
                  </a:cubicBezTo>
                  <a:cubicBezTo>
                    <a:pt x="54499" y="68256"/>
                    <a:pt x="66140" y="79897"/>
                    <a:pt x="66140" y="94712"/>
                  </a:cubicBezTo>
                  <a:lnTo>
                    <a:pt x="66140" y="121168"/>
                  </a:lnTo>
                  <a:close/>
                </a:path>
              </a:pathLst>
            </a:custGeom>
            <a:gradFill>
              <a:gsLst>
                <a:gs pos="0">
                  <a:srgbClr val="377569"/>
                </a:gs>
                <a:gs pos="100000">
                  <a:srgbClr val="335078"/>
                </a:gs>
              </a:gsLst>
              <a:lin ang="0" scaled="1"/>
            </a:gradFill>
            <a:ln w="12483" cap="flat">
              <a:noFill/>
              <a:prstDash val="solid"/>
              <a:miter/>
            </a:ln>
          </p:spPr>
          <p:txBody>
            <a:bodyPr rtlCol="0" anchor="ctr"/>
            <a:lstStyle/>
            <a:p>
              <a:pPr defTabSz="1031626">
                <a:buClrTx/>
              </a:pPr>
              <a:endParaRPr sz="2000" kern="1200">
                <a:solidFill>
                  <a:srgbClr val="0C0C0C"/>
                </a:solidFill>
                <a:latin typeface="Calibri"/>
                <a:ea typeface="+mn-ea"/>
                <a:cs typeface="+mn-cs"/>
                <a:sym typeface="Calibri"/>
              </a:endParaRPr>
            </a:p>
          </p:txBody>
        </p:sp>
        <p:sp>
          <p:nvSpPr>
            <p:cNvPr id="43" name="Google Shape;729;p15">
              <a:extLst>
                <a:ext uri="{FF2B5EF4-FFF2-40B4-BE49-F238E27FC236}">
                  <a16:creationId xmlns:a16="http://schemas.microsoft.com/office/drawing/2014/main" id="{948C7148-BAEC-4817-A702-4F7F129DE37F}"/>
                </a:ext>
              </a:extLst>
            </p:cNvPr>
            <p:cNvSpPr/>
            <p:nvPr/>
          </p:nvSpPr>
          <p:spPr>
            <a:xfrm>
              <a:off x="3853860" y="12458637"/>
              <a:ext cx="153445" cy="153445"/>
            </a:xfrm>
            <a:custGeom>
              <a:avLst/>
              <a:gdLst/>
              <a:ahLst/>
              <a:cxnLst/>
              <a:rect l="l" t="t" r="r" b="b"/>
              <a:pathLst>
                <a:path w="153444" h="153444" extrusionOk="0">
                  <a:moveTo>
                    <a:pt x="155561" y="77780"/>
                  </a:moveTo>
                  <a:cubicBezTo>
                    <a:pt x="155561" y="34921"/>
                    <a:pt x="120639" y="0"/>
                    <a:pt x="77781" y="0"/>
                  </a:cubicBezTo>
                  <a:cubicBezTo>
                    <a:pt x="34922" y="0"/>
                    <a:pt x="0" y="34921"/>
                    <a:pt x="0" y="77780"/>
                  </a:cubicBezTo>
                  <a:cubicBezTo>
                    <a:pt x="0" y="120638"/>
                    <a:pt x="34922" y="155560"/>
                    <a:pt x="77781" y="155560"/>
                  </a:cubicBezTo>
                  <a:cubicBezTo>
                    <a:pt x="120639" y="155560"/>
                    <a:pt x="155561" y="120638"/>
                    <a:pt x="155561" y="77780"/>
                  </a:cubicBezTo>
                  <a:close/>
                  <a:moveTo>
                    <a:pt x="77781" y="142333"/>
                  </a:moveTo>
                  <a:cubicBezTo>
                    <a:pt x="42330" y="142333"/>
                    <a:pt x="13228" y="113231"/>
                    <a:pt x="13228" y="77780"/>
                  </a:cubicBezTo>
                  <a:cubicBezTo>
                    <a:pt x="13228" y="42330"/>
                    <a:pt x="42330" y="13228"/>
                    <a:pt x="77781" y="13228"/>
                  </a:cubicBezTo>
                  <a:cubicBezTo>
                    <a:pt x="113232" y="13228"/>
                    <a:pt x="142333" y="42330"/>
                    <a:pt x="142333" y="77780"/>
                  </a:cubicBezTo>
                  <a:cubicBezTo>
                    <a:pt x="142333" y="113231"/>
                    <a:pt x="113761" y="142333"/>
                    <a:pt x="77781" y="142333"/>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defTabSz="1031626">
                <a:buClrTx/>
              </a:pPr>
              <a:endParaRPr sz="2000" kern="1200">
                <a:solidFill>
                  <a:srgbClr val="0C0C0C"/>
                </a:solidFill>
                <a:latin typeface="Calibri"/>
                <a:ea typeface="+mn-ea"/>
                <a:cs typeface="+mn-cs"/>
                <a:sym typeface="Calibri"/>
              </a:endParaRPr>
            </a:p>
          </p:txBody>
        </p:sp>
        <p:sp>
          <p:nvSpPr>
            <p:cNvPr id="44" name="Google Shape;730;p15">
              <a:extLst>
                <a:ext uri="{FF2B5EF4-FFF2-40B4-BE49-F238E27FC236}">
                  <a16:creationId xmlns:a16="http://schemas.microsoft.com/office/drawing/2014/main" id="{2F41C1B7-57E5-49AA-9716-4077BE00CD2E}"/>
                </a:ext>
              </a:extLst>
            </p:cNvPr>
            <p:cNvSpPr/>
            <p:nvPr/>
          </p:nvSpPr>
          <p:spPr>
            <a:xfrm>
              <a:off x="3977277" y="12578878"/>
              <a:ext cx="111115" cy="111115"/>
            </a:xfrm>
            <a:custGeom>
              <a:avLst/>
              <a:gdLst/>
              <a:ahLst/>
              <a:cxnLst/>
              <a:rect l="l" t="t" r="r" b="b"/>
              <a:pathLst>
                <a:path w="111114" h="111114" extrusionOk="0">
                  <a:moveTo>
                    <a:pt x="51722" y="23149"/>
                  </a:moveTo>
                  <a:cubicBezTo>
                    <a:pt x="51722" y="22621"/>
                    <a:pt x="51722" y="22091"/>
                    <a:pt x="51722" y="22091"/>
                  </a:cubicBezTo>
                  <a:cubicBezTo>
                    <a:pt x="51722" y="20503"/>
                    <a:pt x="51192" y="18916"/>
                    <a:pt x="49605" y="17329"/>
                  </a:cubicBezTo>
                  <a:lnTo>
                    <a:pt x="34260" y="1984"/>
                  </a:lnTo>
                  <a:cubicBezTo>
                    <a:pt x="31615" y="-661"/>
                    <a:pt x="27382" y="-661"/>
                    <a:pt x="25266" y="1984"/>
                  </a:cubicBezTo>
                  <a:lnTo>
                    <a:pt x="1984" y="25266"/>
                  </a:lnTo>
                  <a:cubicBezTo>
                    <a:pt x="-661" y="27912"/>
                    <a:pt x="-661" y="32144"/>
                    <a:pt x="1984" y="34261"/>
                  </a:cubicBezTo>
                  <a:lnTo>
                    <a:pt x="17329" y="49605"/>
                  </a:lnTo>
                  <a:cubicBezTo>
                    <a:pt x="18387" y="50663"/>
                    <a:pt x="20503" y="51722"/>
                    <a:pt x="22091" y="51722"/>
                  </a:cubicBezTo>
                  <a:cubicBezTo>
                    <a:pt x="22620" y="51722"/>
                    <a:pt x="23149" y="51722"/>
                    <a:pt x="24207" y="51193"/>
                  </a:cubicBezTo>
                  <a:lnTo>
                    <a:pt x="72886" y="104634"/>
                  </a:lnTo>
                  <a:cubicBezTo>
                    <a:pt x="77119" y="108866"/>
                    <a:pt x="82939" y="111512"/>
                    <a:pt x="89289" y="111512"/>
                  </a:cubicBezTo>
                  <a:cubicBezTo>
                    <a:pt x="89289" y="111512"/>
                    <a:pt x="89289" y="111512"/>
                    <a:pt x="89289" y="111512"/>
                  </a:cubicBezTo>
                  <a:cubicBezTo>
                    <a:pt x="95638" y="111512"/>
                    <a:pt x="100930" y="108866"/>
                    <a:pt x="105691" y="104634"/>
                  </a:cubicBezTo>
                  <a:cubicBezTo>
                    <a:pt x="109925" y="100401"/>
                    <a:pt x="112570" y="94580"/>
                    <a:pt x="112570" y="88231"/>
                  </a:cubicBezTo>
                  <a:cubicBezTo>
                    <a:pt x="112570" y="81882"/>
                    <a:pt x="109925" y="76590"/>
                    <a:pt x="105691" y="71828"/>
                  </a:cubicBezTo>
                  <a:lnTo>
                    <a:pt x="51722" y="23149"/>
                  </a:lnTo>
                  <a:close/>
                  <a:moveTo>
                    <a:pt x="15741" y="29498"/>
                  </a:moveTo>
                  <a:lnTo>
                    <a:pt x="30027" y="15212"/>
                  </a:lnTo>
                  <a:lnTo>
                    <a:pt x="36377" y="21561"/>
                  </a:lnTo>
                  <a:lnTo>
                    <a:pt x="22091" y="35849"/>
                  </a:lnTo>
                  <a:lnTo>
                    <a:pt x="15741" y="29498"/>
                  </a:lnTo>
                  <a:close/>
                  <a:moveTo>
                    <a:pt x="95638" y="95638"/>
                  </a:moveTo>
                  <a:cubicBezTo>
                    <a:pt x="93522" y="97755"/>
                    <a:pt x="91405" y="98813"/>
                    <a:pt x="88760" y="98813"/>
                  </a:cubicBezTo>
                  <a:cubicBezTo>
                    <a:pt x="88760" y="98813"/>
                    <a:pt x="88760" y="98813"/>
                    <a:pt x="88760" y="98813"/>
                  </a:cubicBezTo>
                  <a:cubicBezTo>
                    <a:pt x="86114" y="98813"/>
                    <a:pt x="83469" y="97755"/>
                    <a:pt x="81881" y="96168"/>
                  </a:cubicBezTo>
                  <a:lnTo>
                    <a:pt x="33731" y="42726"/>
                  </a:lnTo>
                  <a:lnTo>
                    <a:pt x="43255" y="33203"/>
                  </a:lnTo>
                  <a:lnTo>
                    <a:pt x="96167" y="81882"/>
                  </a:lnTo>
                  <a:cubicBezTo>
                    <a:pt x="98284" y="83998"/>
                    <a:pt x="99342" y="86115"/>
                    <a:pt x="99342" y="88760"/>
                  </a:cubicBezTo>
                  <a:cubicBezTo>
                    <a:pt x="98813" y="91406"/>
                    <a:pt x="97755" y="93522"/>
                    <a:pt x="95638" y="95638"/>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defTabSz="1031626">
                <a:buClrTx/>
              </a:pPr>
              <a:endParaRPr sz="2000" kern="1200">
                <a:solidFill>
                  <a:srgbClr val="0C0C0C"/>
                </a:solidFill>
                <a:latin typeface="Calibri"/>
                <a:ea typeface="+mn-ea"/>
                <a:cs typeface="+mn-cs"/>
                <a:sym typeface="Calibri"/>
              </a:endParaRPr>
            </a:p>
          </p:txBody>
        </p:sp>
      </p:grpSp>
    </p:spTree>
    <p:extLst>
      <p:ext uri="{BB962C8B-B14F-4D97-AF65-F5344CB8AC3E}">
        <p14:creationId xmlns:p14="http://schemas.microsoft.com/office/powerpoint/2010/main" val="353404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3042700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3"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1382550" y="385542"/>
            <a:ext cx="7293300" cy="505267"/>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US" sz="3200" b="1" dirty="0">
                <a:solidFill>
                  <a:srgbClr val="FFFFFF"/>
                </a:solidFill>
              </a:rPr>
              <a:t>Confronting political obstacles</a:t>
            </a:r>
            <a:endParaRPr sz="32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11" name="Google Shape;106;gde4c88a1d5_0_11">
            <a:extLst>
              <a:ext uri="{FF2B5EF4-FFF2-40B4-BE49-F238E27FC236}">
                <a16:creationId xmlns:a16="http://schemas.microsoft.com/office/drawing/2014/main" id="{02DCC145-D204-4F20-89E7-E9B8C90BED09}"/>
              </a:ext>
            </a:extLst>
          </p:cNvPr>
          <p:cNvSpPr/>
          <p:nvPr/>
        </p:nvSpPr>
        <p:spPr>
          <a:xfrm rot="5400000">
            <a:off x="4645156" y="-2322283"/>
            <a:ext cx="621790" cy="8997698"/>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12" name="Google Shape;145;ge022e551d8_0_91">
            <a:extLst>
              <a:ext uri="{FF2B5EF4-FFF2-40B4-BE49-F238E27FC236}">
                <a16:creationId xmlns:a16="http://schemas.microsoft.com/office/drawing/2014/main" id="{CDE2DA69-C787-4925-8E4F-1AD1951849E8}"/>
              </a:ext>
            </a:extLst>
          </p:cNvPr>
          <p:cNvSpPr txBox="1"/>
          <p:nvPr/>
        </p:nvSpPr>
        <p:spPr>
          <a:xfrm>
            <a:off x="694331" y="1990746"/>
            <a:ext cx="6137899" cy="353943"/>
          </a:xfrm>
          <a:prstGeom prst="rect">
            <a:avLst/>
          </a:prstGeom>
          <a:noFill/>
          <a:ln>
            <a:noFill/>
          </a:ln>
        </p:spPr>
        <p:txBody>
          <a:bodyPr spcFirstLastPara="1" wrap="non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r>
              <a:rPr lang="en-US" sz="2000" b="1" i="0" u="none" strike="noStrike" cap="none" dirty="0">
                <a:solidFill>
                  <a:srgbClr val="1D497D"/>
                </a:solidFill>
                <a:latin typeface="Source Sans Pro"/>
                <a:ea typeface="Source Sans Pro"/>
                <a:cs typeface="Source Sans Pro"/>
                <a:sym typeface="Source Sans Pro"/>
              </a:rPr>
              <a:t>Approaches to deliberately confronting PEI challenges</a:t>
            </a:r>
            <a:endParaRPr sz="2000" b="1" i="0" u="none" strike="noStrike" cap="none" dirty="0">
              <a:solidFill>
                <a:srgbClr val="1D497D"/>
              </a:solidFill>
              <a:latin typeface="Source Sans Pro SemiBold"/>
              <a:ea typeface="Source Sans Pro SemiBold"/>
              <a:cs typeface="Source Sans Pro SemiBold"/>
              <a:sym typeface="Source Sans Pro SemiBold"/>
            </a:endParaRPr>
          </a:p>
        </p:txBody>
      </p:sp>
      <p:grpSp>
        <p:nvGrpSpPr>
          <p:cNvPr id="4" name="Group 3">
            <a:extLst>
              <a:ext uri="{FF2B5EF4-FFF2-40B4-BE49-F238E27FC236}">
                <a16:creationId xmlns:a16="http://schemas.microsoft.com/office/drawing/2014/main" id="{554901F9-8DEA-46FB-BD80-666BD50A4660}"/>
              </a:ext>
            </a:extLst>
          </p:cNvPr>
          <p:cNvGrpSpPr/>
          <p:nvPr/>
        </p:nvGrpSpPr>
        <p:grpSpPr>
          <a:xfrm rot="5400000">
            <a:off x="8520880" y="1465171"/>
            <a:ext cx="751760" cy="786725"/>
            <a:chOff x="8459920" y="1688907"/>
            <a:chExt cx="751760" cy="786725"/>
          </a:xfrm>
        </p:grpSpPr>
        <p:sp>
          <p:nvSpPr>
            <p:cNvPr id="16" name="Freeform: Shape 15">
              <a:extLst>
                <a:ext uri="{FF2B5EF4-FFF2-40B4-BE49-F238E27FC236}">
                  <a16:creationId xmlns:a16="http://schemas.microsoft.com/office/drawing/2014/main" id="{255EE848-2008-45A3-8E7E-8809BCC2FBC6}"/>
                </a:ext>
              </a:extLst>
            </p:cNvPr>
            <p:cNvSpPr/>
            <p:nvPr/>
          </p:nvSpPr>
          <p:spPr>
            <a:xfrm>
              <a:off x="8459920" y="1688907"/>
              <a:ext cx="387119" cy="786725"/>
            </a:xfrm>
            <a:custGeom>
              <a:avLst/>
              <a:gdLst>
                <a:gd name="connsiteX0" fmla="*/ 387119 w 387118"/>
                <a:gd name="connsiteY0" fmla="*/ 0 h 786724"/>
                <a:gd name="connsiteX1" fmla="*/ 0 w 387118"/>
                <a:gd name="connsiteY1" fmla="*/ 394611 h 786724"/>
                <a:gd name="connsiteX2" fmla="*/ 387119 w 387118"/>
                <a:gd name="connsiteY2" fmla="*/ 789222 h 786724"/>
                <a:gd name="connsiteX3" fmla="*/ 387119 w 387118"/>
                <a:gd name="connsiteY3" fmla="*/ 0 h 786724"/>
              </a:gdLst>
              <a:ahLst/>
              <a:cxnLst>
                <a:cxn ang="0">
                  <a:pos x="connsiteX0" y="connsiteY0"/>
                </a:cxn>
                <a:cxn ang="0">
                  <a:pos x="connsiteX1" y="connsiteY1"/>
                </a:cxn>
                <a:cxn ang="0">
                  <a:pos x="connsiteX2" y="connsiteY2"/>
                </a:cxn>
                <a:cxn ang="0">
                  <a:pos x="connsiteX3" y="connsiteY3"/>
                </a:cxn>
              </a:cxnLst>
              <a:rect l="l" t="t" r="r" b="b"/>
              <a:pathLst>
                <a:path w="387118" h="786724">
                  <a:moveTo>
                    <a:pt x="387119" y="0"/>
                  </a:moveTo>
                  <a:cubicBezTo>
                    <a:pt x="172330" y="3746"/>
                    <a:pt x="0" y="179823"/>
                    <a:pt x="0" y="394611"/>
                  </a:cubicBezTo>
                  <a:cubicBezTo>
                    <a:pt x="0" y="609399"/>
                    <a:pt x="173579" y="785476"/>
                    <a:pt x="387119" y="789222"/>
                  </a:cubicBezTo>
                  <a:lnTo>
                    <a:pt x="387119" y="0"/>
                  </a:ln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C0C0C"/>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92286137-FF11-4A28-A090-A0ED865ED70B}"/>
                </a:ext>
              </a:extLst>
            </p:cNvPr>
            <p:cNvSpPr/>
            <p:nvPr/>
          </p:nvSpPr>
          <p:spPr>
            <a:xfrm>
              <a:off x="8512369" y="1733863"/>
              <a:ext cx="699311" cy="699311"/>
            </a:xfrm>
            <a:custGeom>
              <a:avLst/>
              <a:gdLst>
                <a:gd name="connsiteX0" fmla="*/ 704306 w 699310"/>
                <a:gd name="connsiteY0" fmla="*/ 352153 h 699310"/>
                <a:gd name="connsiteX1" fmla="*/ 352153 w 699310"/>
                <a:gd name="connsiteY1" fmla="*/ 704306 h 699310"/>
                <a:gd name="connsiteX2" fmla="*/ 0 w 699310"/>
                <a:gd name="connsiteY2" fmla="*/ 352153 h 699310"/>
                <a:gd name="connsiteX3" fmla="*/ 352153 w 699310"/>
                <a:gd name="connsiteY3" fmla="*/ 0 h 699310"/>
                <a:gd name="connsiteX4" fmla="*/ 704306 w 699310"/>
                <a:gd name="connsiteY4" fmla="*/ 352153 h 6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10" h="699310">
                  <a:moveTo>
                    <a:pt x="704306" y="352153"/>
                  </a:moveTo>
                  <a:cubicBezTo>
                    <a:pt x="704306" y="546642"/>
                    <a:pt x="546642" y="704306"/>
                    <a:pt x="352153" y="704306"/>
                  </a:cubicBezTo>
                  <a:cubicBezTo>
                    <a:pt x="157665" y="704306"/>
                    <a:pt x="0" y="546642"/>
                    <a:pt x="0" y="352153"/>
                  </a:cubicBezTo>
                  <a:cubicBezTo>
                    <a:pt x="0" y="157664"/>
                    <a:pt x="157664" y="0"/>
                    <a:pt x="352153" y="0"/>
                  </a:cubicBezTo>
                  <a:cubicBezTo>
                    <a:pt x="546642" y="0"/>
                    <a:pt x="704306" y="157664"/>
                    <a:pt x="704306" y="352153"/>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62ACF373-12FE-40DA-9372-13E78F35EB63}"/>
                </a:ext>
              </a:extLst>
            </p:cNvPr>
            <p:cNvSpPr/>
            <p:nvPr/>
          </p:nvSpPr>
          <p:spPr>
            <a:xfrm>
              <a:off x="8534978" y="1748848"/>
              <a:ext cx="674335" cy="661848"/>
            </a:xfrm>
            <a:custGeom>
              <a:avLst/>
              <a:gdLst>
                <a:gd name="connsiteX0" fmla="*/ 674336 w 674335"/>
                <a:gd name="connsiteY0" fmla="*/ 337168 h 661847"/>
                <a:gd name="connsiteX1" fmla="*/ 337168 w 674335"/>
                <a:gd name="connsiteY1" fmla="*/ 674335 h 661847"/>
                <a:gd name="connsiteX2" fmla="*/ 0 w 674335"/>
                <a:gd name="connsiteY2" fmla="*/ 337168 h 661847"/>
                <a:gd name="connsiteX3" fmla="*/ 337168 w 674335"/>
                <a:gd name="connsiteY3" fmla="*/ 0 h 661847"/>
                <a:gd name="connsiteX4" fmla="*/ 674336 w 674335"/>
                <a:gd name="connsiteY4" fmla="*/ 337168 h 66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335" h="661847">
                  <a:moveTo>
                    <a:pt x="674336" y="337168"/>
                  </a:moveTo>
                  <a:cubicBezTo>
                    <a:pt x="674336" y="523380"/>
                    <a:pt x="523380" y="674335"/>
                    <a:pt x="337168" y="674335"/>
                  </a:cubicBezTo>
                  <a:cubicBezTo>
                    <a:pt x="150955" y="674335"/>
                    <a:pt x="0" y="523380"/>
                    <a:pt x="0" y="337168"/>
                  </a:cubicBezTo>
                  <a:cubicBezTo>
                    <a:pt x="0" y="150955"/>
                    <a:pt x="150955" y="0"/>
                    <a:pt x="337168" y="0"/>
                  </a:cubicBezTo>
                  <a:cubicBezTo>
                    <a:pt x="523380" y="0"/>
                    <a:pt x="674336" y="150955"/>
                    <a:pt x="674336" y="337168"/>
                  </a:cubicBezTo>
                  <a:close/>
                </a:path>
              </a:pathLst>
            </a:custGeom>
            <a:solidFill>
              <a:sysClr val="window" lastClr="FFFFFF"/>
            </a:soli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grpSp>
      <p:sp>
        <p:nvSpPr>
          <p:cNvPr id="20" name="Google Shape;145;ge022e551d8_0_91">
            <a:extLst>
              <a:ext uri="{FF2B5EF4-FFF2-40B4-BE49-F238E27FC236}">
                <a16:creationId xmlns:a16="http://schemas.microsoft.com/office/drawing/2014/main" id="{EA7E7D61-41F5-4D28-8299-1CFB981E5189}"/>
              </a:ext>
            </a:extLst>
          </p:cNvPr>
          <p:cNvSpPr txBox="1"/>
          <p:nvPr/>
        </p:nvSpPr>
        <p:spPr>
          <a:xfrm>
            <a:off x="682518" y="3253490"/>
            <a:ext cx="904094" cy="318549"/>
          </a:xfrm>
          <a:prstGeom prst="rect">
            <a:avLst/>
          </a:prstGeom>
          <a:noFill/>
          <a:ln>
            <a:noFill/>
          </a:ln>
        </p:spPr>
        <p:txBody>
          <a:bodyPr spcFirstLastPara="1" wrap="none" lIns="0" tIns="0" rIns="0" bIns="0" anchor="t" anchorCtr="0">
            <a:spAutoFit/>
          </a:bodyPr>
          <a:lstStyle/>
          <a:p>
            <a:pPr lvl="0">
              <a:lnSpc>
                <a:spcPct val="115000"/>
              </a:lnSpc>
              <a:buSzPts val="2100"/>
            </a:pPr>
            <a:r>
              <a:rPr lang="en-US" sz="1800" b="1" i="1" dirty="0">
                <a:solidFill>
                  <a:srgbClr val="1D497D"/>
                </a:solidFill>
                <a:latin typeface="Source Sans Pro"/>
                <a:ea typeface="Source Sans Pro"/>
                <a:cs typeface="Source Sans Pro"/>
                <a:sym typeface="Source Sans Pro"/>
              </a:rPr>
              <a:t>Navigate</a:t>
            </a:r>
            <a:endParaRPr sz="4400" b="1" i="1" u="none" strike="noStrike" cap="none" dirty="0">
              <a:solidFill>
                <a:srgbClr val="1D497D"/>
              </a:solidFill>
              <a:latin typeface="Source Sans Pro SemiBold"/>
              <a:ea typeface="Source Sans Pro SemiBold"/>
              <a:cs typeface="Source Sans Pro SemiBold"/>
              <a:sym typeface="Source Sans Pro SemiBold"/>
            </a:endParaRPr>
          </a:p>
        </p:txBody>
      </p:sp>
      <p:sp>
        <p:nvSpPr>
          <p:cNvPr id="21" name="Google Shape;145;ge022e551d8_0_91">
            <a:extLst>
              <a:ext uri="{FF2B5EF4-FFF2-40B4-BE49-F238E27FC236}">
                <a16:creationId xmlns:a16="http://schemas.microsoft.com/office/drawing/2014/main" id="{B1ABA1E5-56B7-4FAF-8D22-18CFF913EDAB}"/>
              </a:ext>
            </a:extLst>
          </p:cNvPr>
          <p:cNvSpPr txBox="1"/>
          <p:nvPr/>
        </p:nvSpPr>
        <p:spPr>
          <a:xfrm>
            <a:off x="682519" y="3572803"/>
            <a:ext cx="2263882" cy="1911292"/>
          </a:xfrm>
          <a:prstGeom prst="rect">
            <a:avLst/>
          </a:prstGeom>
          <a:noFill/>
          <a:ln>
            <a:noFill/>
          </a:ln>
        </p:spPr>
        <p:txBody>
          <a:bodyPr spcFirstLastPara="1" wrap="square" lIns="0" tIns="0" rIns="0" bIns="0" anchor="t" anchorCtr="0">
            <a:spAutoFit/>
          </a:bodyPr>
          <a:lstStyle/>
          <a:p>
            <a:pPr lvl="0">
              <a:lnSpc>
                <a:spcPct val="115000"/>
              </a:lnSpc>
              <a:buSzPts val="2100"/>
            </a:pPr>
            <a:r>
              <a:rPr lang="en-IN" sz="1800" dirty="0">
                <a:solidFill>
                  <a:srgbClr val="1D497D"/>
                </a:solidFill>
                <a:latin typeface="Source Sans Pro"/>
                <a:ea typeface="Source Sans Pro"/>
                <a:cs typeface="Source Sans Pro"/>
                <a:sym typeface="Source Sans Pro"/>
              </a:rPr>
              <a:t>Accept political context as is and strategize for maximum impact within those constraints and opportunities</a:t>
            </a:r>
            <a:endParaRPr sz="4400" u="none" strike="noStrike" cap="none" dirty="0">
              <a:solidFill>
                <a:srgbClr val="1D497D"/>
              </a:solidFill>
              <a:latin typeface="Source Sans Pro SemiBold"/>
              <a:ea typeface="Source Sans Pro SemiBold"/>
              <a:cs typeface="Source Sans Pro SemiBold"/>
              <a:sym typeface="Source Sans Pro SemiBold"/>
            </a:endParaRPr>
          </a:p>
        </p:txBody>
      </p:sp>
      <p:sp>
        <p:nvSpPr>
          <p:cNvPr id="5" name="Rectangle 4">
            <a:extLst>
              <a:ext uri="{FF2B5EF4-FFF2-40B4-BE49-F238E27FC236}">
                <a16:creationId xmlns:a16="http://schemas.microsoft.com/office/drawing/2014/main" id="{1D9F3848-0909-4942-A824-9EDD6C696EC7}"/>
              </a:ext>
            </a:extLst>
          </p:cNvPr>
          <p:cNvSpPr/>
          <p:nvPr/>
        </p:nvSpPr>
        <p:spPr>
          <a:xfrm>
            <a:off x="682518" y="3183355"/>
            <a:ext cx="784332" cy="45719"/>
          </a:xfrm>
          <a:prstGeom prst="rect">
            <a:avLst/>
          </a:prstGeom>
          <a:gradFill flip="none" rotWithShape="1">
            <a:gsLst>
              <a:gs pos="0">
                <a:srgbClr val="377569"/>
              </a:gs>
              <a:gs pos="100000">
                <a:srgbClr val="3350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9" name="Google Shape;137;p13">
            <a:extLst>
              <a:ext uri="{FF2B5EF4-FFF2-40B4-BE49-F238E27FC236}">
                <a16:creationId xmlns:a16="http://schemas.microsoft.com/office/drawing/2014/main" id="{86ED5EC8-409C-4E0F-9A60-73E16890A5F2}"/>
              </a:ext>
            </a:extLst>
          </p:cNvPr>
          <p:cNvGrpSpPr/>
          <p:nvPr/>
        </p:nvGrpSpPr>
        <p:grpSpPr>
          <a:xfrm>
            <a:off x="728754" y="2615399"/>
            <a:ext cx="447888" cy="508673"/>
            <a:chOff x="3860226" y="1798162"/>
            <a:chExt cx="233312" cy="264975"/>
          </a:xfrm>
          <a:gradFill>
            <a:gsLst>
              <a:gs pos="0">
                <a:srgbClr val="377569"/>
              </a:gs>
              <a:gs pos="100000">
                <a:srgbClr val="335078"/>
              </a:gs>
            </a:gsLst>
            <a:lin ang="0" scaled="1"/>
          </a:gradFill>
        </p:grpSpPr>
        <p:sp>
          <p:nvSpPr>
            <p:cNvPr id="30" name="Google Shape;138;p13">
              <a:extLst>
                <a:ext uri="{FF2B5EF4-FFF2-40B4-BE49-F238E27FC236}">
                  <a16:creationId xmlns:a16="http://schemas.microsoft.com/office/drawing/2014/main" id="{D6817C8B-D4E6-44AB-A159-E1A40C498E9B}"/>
                </a:ext>
              </a:extLst>
            </p:cNvPr>
            <p:cNvSpPr/>
            <p:nvPr/>
          </p:nvSpPr>
          <p:spPr>
            <a:xfrm>
              <a:off x="3860226" y="1798162"/>
              <a:ext cx="233312" cy="264975"/>
            </a:xfrm>
            <a:custGeom>
              <a:avLst/>
              <a:gdLst/>
              <a:ahLst/>
              <a:cxnLst/>
              <a:rect l="l" t="t" r="r" b="b"/>
              <a:pathLst>
                <a:path w="616" h="699" extrusionOk="0">
                  <a:moveTo>
                    <a:pt x="387" y="91"/>
                  </a:moveTo>
                  <a:lnTo>
                    <a:pt x="387" y="91"/>
                  </a:lnTo>
                  <a:cubicBezTo>
                    <a:pt x="387" y="66"/>
                    <a:pt x="387" y="66"/>
                    <a:pt x="387" y="66"/>
                  </a:cubicBezTo>
                  <a:cubicBezTo>
                    <a:pt x="395" y="66"/>
                    <a:pt x="395" y="66"/>
                    <a:pt x="395" y="66"/>
                  </a:cubicBezTo>
                  <a:cubicBezTo>
                    <a:pt x="411" y="66"/>
                    <a:pt x="424" y="54"/>
                    <a:pt x="424" y="37"/>
                  </a:cubicBezTo>
                  <a:cubicBezTo>
                    <a:pt x="424" y="29"/>
                    <a:pt x="424" y="29"/>
                    <a:pt x="424" y="29"/>
                  </a:cubicBezTo>
                  <a:cubicBezTo>
                    <a:pt x="424" y="12"/>
                    <a:pt x="411" y="0"/>
                    <a:pt x="395" y="0"/>
                  </a:cubicBezTo>
                  <a:cubicBezTo>
                    <a:pt x="224" y="0"/>
                    <a:pt x="224" y="0"/>
                    <a:pt x="224" y="0"/>
                  </a:cubicBezTo>
                  <a:cubicBezTo>
                    <a:pt x="208" y="0"/>
                    <a:pt x="195" y="12"/>
                    <a:pt x="195" y="29"/>
                  </a:cubicBezTo>
                  <a:cubicBezTo>
                    <a:pt x="195" y="37"/>
                    <a:pt x="195" y="37"/>
                    <a:pt x="195" y="37"/>
                  </a:cubicBezTo>
                  <a:cubicBezTo>
                    <a:pt x="195" y="54"/>
                    <a:pt x="208" y="66"/>
                    <a:pt x="224" y="66"/>
                  </a:cubicBezTo>
                  <a:cubicBezTo>
                    <a:pt x="233" y="66"/>
                    <a:pt x="233" y="66"/>
                    <a:pt x="233" y="66"/>
                  </a:cubicBezTo>
                  <a:cubicBezTo>
                    <a:pt x="233" y="91"/>
                    <a:pt x="233" y="91"/>
                    <a:pt x="233" y="91"/>
                  </a:cubicBezTo>
                  <a:cubicBezTo>
                    <a:pt x="100" y="124"/>
                    <a:pt x="0" y="245"/>
                    <a:pt x="0" y="391"/>
                  </a:cubicBezTo>
                  <a:cubicBezTo>
                    <a:pt x="0" y="561"/>
                    <a:pt x="137" y="698"/>
                    <a:pt x="308" y="698"/>
                  </a:cubicBezTo>
                  <a:cubicBezTo>
                    <a:pt x="478" y="698"/>
                    <a:pt x="615" y="561"/>
                    <a:pt x="615" y="391"/>
                  </a:cubicBezTo>
                  <a:cubicBezTo>
                    <a:pt x="615" y="249"/>
                    <a:pt x="520" y="129"/>
                    <a:pt x="387" y="91"/>
                  </a:cubicBezTo>
                  <a:close/>
                  <a:moveTo>
                    <a:pt x="224" y="37"/>
                  </a:moveTo>
                  <a:lnTo>
                    <a:pt x="224" y="37"/>
                  </a:lnTo>
                  <a:cubicBezTo>
                    <a:pt x="224" y="29"/>
                    <a:pt x="224" y="29"/>
                    <a:pt x="224" y="29"/>
                  </a:cubicBezTo>
                  <a:cubicBezTo>
                    <a:pt x="395" y="29"/>
                    <a:pt x="395" y="29"/>
                    <a:pt x="395" y="29"/>
                  </a:cubicBezTo>
                  <a:cubicBezTo>
                    <a:pt x="395" y="37"/>
                    <a:pt x="395" y="37"/>
                    <a:pt x="395" y="37"/>
                  </a:cubicBezTo>
                  <a:lnTo>
                    <a:pt x="395" y="37"/>
                  </a:lnTo>
                  <a:lnTo>
                    <a:pt x="224" y="37"/>
                  </a:lnTo>
                  <a:close/>
                  <a:moveTo>
                    <a:pt x="262" y="66"/>
                  </a:moveTo>
                  <a:lnTo>
                    <a:pt x="262" y="66"/>
                  </a:lnTo>
                  <a:cubicBezTo>
                    <a:pt x="357" y="66"/>
                    <a:pt x="357" y="66"/>
                    <a:pt x="357" y="66"/>
                  </a:cubicBezTo>
                  <a:cubicBezTo>
                    <a:pt x="357" y="87"/>
                    <a:pt x="357" y="87"/>
                    <a:pt x="357" y="87"/>
                  </a:cubicBezTo>
                  <a:cubicBezTo>
                    <a:pt x="341" y="83"/>
                    <a:pt x="324" y="83"/>
                    <a:pt x="308" y="83"/>
                  </a:cubicBezTo>
                  <a:cubicBezTo>
                    <a:pt x="291" y="83"/>
                    <a:pt x="274" y="83"/>
                    <a:pt x="262" y="83"/>
                  </a:cubicBezTo>
                  <a:lnTo>
                    <a:pt x="262" y="66"/>
                  </a:lnTo>
                  <a:close/>
                  <a:moveTo>
                    <a:pt x="308" y="669"/>
                  </a:moveTo>
                  <a:lnTo>
                    <a:pt x="308" y="669"/>
                  </a:lnTo>
                  <a:cubicBezTo>
                    <a:pt x="154" y="669"/>
                    <a:pt x="29" y="544"/>
                    <a:pt x="29" y="391"/>
                  </a:cubicBezTo>
                  <a:cubicBezTo>
                    <a:pt x="29" y="237"/>
                    <a:pt x="154" y="108"/>
                    <a:pt x="308" y="108"/>
                  </a:cubicBezTo>
                  <a:cubicBezTo>
                    <a:pt x="461" y="108"/>
                    <a:pt x="586" y="237"/>
                    <a:pt x="586" y="391"/>
                  </a:cubicBezTo>
                  <a:cubicBezTo>
                    <a:pt x="586" y="544"/>
                    <a:pt x="461" y="669"/>
                    <a:pt x="308" y="66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90">
                <a:solidFill>
                  <a:srgbClr val="000000"/>
                </a:solidFill>
                <a:latin typeface="Calibri"/>
                <a:ea typeface="Calibri"/>
                <a:cs typeface="Calibri"/>
                <a:sym typeface="Calibri"/>
              </a:endParaRPr>
            </a:p>
          </p:txBody>
        </p:sp>
        <p:sp>
          <p:nvSpPr>
            <p:cNvPr id="31" name="Google Shape;139;p13">
              <a:extLst>
                <a:ext uri="{FF2B5EF4-FFF2-40B4-BE49-F238E27FC236}">
                  <a16:creationId xmlns:a16="http://schemas.microsoft.com/office/drawing/2014/main" id="{CD93016A-DC0C-4821-B1D1-2913F77C6C80}"/>
                </a:ext>
              </a:extLst>
            </p:cNvPr>
            <p:cNvSpPr/>
            <p:nvPr/>
          </p:nvSpPr>
          <p:spPr>
            <a:xfrm>
              <a:off x="3880224" y="1849824"/>
              <a:ext cx="189982" cy="189982"/>
            </a:xfrm>
            <a:custGeom>
              <a:avLst/>
              <a:gdLst/>
              <a:ahLst/>
              <a:cxnLst/>
              <a:rect l="l" t="t" r="r" b="b"/>
              <a:pathLst>
                <a:path w="504" h="504" extrusionOk="0">
                  <a:moveTo>
                    <a:pt x="254" y="0"/>
                  </a:moveTo>
                  <a:lnTo>
                    <a:pt x="254" y="0"/>
                  </a:lnTo>
                  <a:cubicBezTo>
                    <a:pt x="112" y="0"/>
                    <a:pt x="0" y="112"/>
                    <a:pt x="0" y="254"/>
                  </a:cubicBezTo>
                  <a:cubicBezTo>
                    <a:pt x="0" y="391"/>
                    <a:pt x="112" y="503"/>
                    <a:pt x="254" y="503"/>
                  </a:cubicBezTo>
                  <a:cubicBezTo>
                    <a:pt x="391" y="503"/>
                    <a:pt x="503" y="391"/>
                    <a:pt x="503" y="254"/>
                  </a:cubicBezTo>
                  <a:cubicBezTo>
                    <a:pt x="503" y="112"/>
                    <a:pt x="391" y="0"/>
                    <a:pt x="254" y="0"/>
                  </a:cubicBezTo>
                  <a:close/>
                  <a:moveTo>
                    <a:pt x="254" y="474"/>
                  </a:moveTo>
                  <a:lnTo>
                    <a:pt x="254" y="474"/>
                  </a:lnTo>
                  <a:cubicBezTo>
                    <a:pt x="129" y="474"/>
                    <a:pt x="29" y="374"/>
                    <a:pt x="29" y="254"/>
                  </a:cubicBezTo>
                  <a:cubicBezTo>
                    <a:pt x="29" y="129"/>
                    <a:pt x="129" y="29"/>
                    <a:pt x="254" y="29"/>
                  </a:cubicBezTo>
                  <a:cubicBezTo>
                    <a:pt x="374" y="29"/>
                    <a:pt x="474" y="129"/>
                    <a:pt x="474" y="254"/>
                  </a:cubicBezTo>
                  <a:cubicBezTo>
                    <a:pt x="474" y="374"/>
                    <a:pt x="374" y="474"/>
                    <a:pt x="254" y="47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90">
                <a:solidFill>
                  <a:srgbClr val="000000"/>
                </a:solidFill>
                <a:latin typeface="Calibri"/>
                <a:ea typeface="Calibri"/>
                <a:cs typeface="Calibri"/>
                <a:sym typeface="Calibri"/>
              </a:endParaRPr>
            </a:p>
          </p:txBody>
        </p:sp>
        <p:sp>
          <p:nvSpPr>
            <p:cNvPr id="32" name="Google Shape;140;p13">
              <a:extLst>
                <a:ext uri="{FF2B5EF4-FFF2-40B4-BE49-F238E27FC236}">
                  <a16:creationId xmlns:a16="http://schemas.microsoft.com/office/drawing/2014/main" id="{D730F18F-D74B-4CBB-8EC7-951F4201C708}"/>
                </a:ext>
              </a:extLst>
            </p:cNvPr>
            <p:cNvSpPr/>
            <p:nvPr/>
          </p:nvSpPr>
          <p:spPr>
            <a:xfrm>
              <a:off x="3933552" y="1888153"/>
              <a:ext cx="83325" cy="116656"/>
            </a:xfrm>
            <a:custGeom>
              <a:avLst/>
              <a:gdLst/>
              <a:ahLst/>
              <a:cxnLst/>
              <a:rect l="l" t="t" r="r" b="b"/>
              <a:pathLst>
                <a:path w="222" h="308" extrusionOk="0">
                  <a:moveTo>
                    <a:pt x="196" y="0"/>
                  </a:moveTo>
                  <a:lnTo>
                    <a:pt x="196" y="0"/>
                  </a:lnTo>
                  <a:cubicBezTo>
                    <a:pt x="54" y="108"/>
                    <a:pt x="54" y="108"/>
                    <a:pt x="54" y="108"/>
                  </a:cubicBezTo>
                  <a:cubicBezTo>
                    <a:pt x="50" y="108"/>
                    <a:pt x="50" y="108"/>
                    <a:pt x="50" y="108"/>
                  </a:cubicBezTo>
                  <a:cubicBezTo>
                    <a:pt x="50" y="108"/>
                    <a:pt x="50" y="108"/>
                    <a:pt x="50" y="112"/>
                  </a:cubicBezTo>
                  <a:lnTo>
                    <a:pt x="46" y="112"/>
                  </a:lnTo>
                  <a:cubicBezTo>
                    <a:pt x="46" y="112"/>
                    <a:pt x="46" y="112"/>
                    <a:pt x="46" y="116"/>
                  </a:cubicBezTo>
                  <a:cubicBezTo>
                    <a:pt x="4" y="287"/>
                    <a:pt x="4" y="287"/>
                    <a:pt x="4" y="287"/>
                  </a:cubicBezTo>
                  <a:cubicBezTo>
                    <a:pt x="0" y="295"/>
                    <a:pt x="4" y="299"/>
                    <a:pt x="9" y="303"/>
                  </a:cubicBezTo>
                  <a:cubicBezTo>
                    <a:pt x="13" y="303"/>
                    <a:pt x="13" y="307"/>
                    <a:pt x="17" y="307"/>
                  </a:cubicBezTo>
                  <a:cubicBezTo>
                    <a:pt x="21" y="307"/>
                    <a:pt x="25" y="303"/>
                    <a:pt x="25" y="303"/>
                  </a:cubicBezTo>
                  <a:cubicBezTo>
                    <a:pt x="171" y="199"/>
                    <a:pt x="171" y="199"/>
                    <a:pt x="171" y="199"/>
                  </a:cubicBezTo>
                  <a:lnTo>
                    <a:pt x="171" y="195"/>
                  </a:lnTo>
                  <a:lnTo>
                    <a:pt x="175" y="195"/>
                  </a:lnTo>
                  <a:lnTo>
                    <a:pt x="175" y="191"/>
                  </a:lnTo>
                  <a:lnTo>
                    <a:pt x="175" y="191"/>
                  </a:lnTo>
                  <a:cubicBezTo>
                    <a:pt x="221" y="16"/>
                    <a:pt x="221" y="16"/>
                    <a:pt x="221" y="16"/>
                  </a:cubicBezTo>
                  <a:cubicBezTo>
                    <a:pt x="221" y="12"/>
                    <a:pt x="216" y="4"/>
                    <a:pt x="212" y="0"/>
                  </a:cubicBezTo>
                  <a:cubicBezTo>
                    <a:pt x="208" y="0"/>
                    <a:pt x="200" y="0"/>
                    <a:pt x="196" y="0"/>
                  </a:cubicBezTo>
                  <a:close/>
                  <a:moveTo>
                    <a:pt x="42" y="258"/>
                  </a:moveTo>
                  <a:lnTo>
                    <a:pt x="42" y="258"/>
                  </a:lnTo>
                  <a:cubicBezTo>
                    <a:pt x="71" y="141"/>
                    <a:pt x="71" y="141"/>
                    <a:pt x="71" y="141"/>
                  </a:cubicBezTo>
                  <a:cubicBezTo>
                    <a:pt x="138" y="187"/>
                    <a:pt x="138" y="187"/>
                    <a:pt x="138" y="187"/>
                  </a:cubicBezTo>
                  <a:lnTo>
                    <a:pt x="42" y="258"/>
                  </a:lnTo>
                  <a:close/>
                  <a:moveTo>
                    <a:pt x="154" y="162"/>
                  </a:moveTo>
                  <a:lnTo>
                    <a:pt x="154" y="162"/>
                  </a:lnTo>
                  <a:cubicBezTo>
                    <a:pt x="88" y="116"/>
                    <a:pt x="88" y="116"/>
                    <a:pt x="88" y="116"/>
                  </a:cubicBezTo>
                  <a:cubicBezTo>
                    <a:pt x="183" y="49"/>
                    <a:pt x="183" y="49"/>
                    <a:pt x="183" y="49"/>
                  </a:cubicBezTo>
                  <a:lnTo>
                    <a:pt x="154" y="162"/>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90">
                <a:solidFill>
                  <a:srgbClr val="000000"/>
                </a:solidFill>
                <a:latin typeface="Calibri"/>
                <a:ea typeface="Calibri"/>
                <a:cs typeface="Calibri"/>
                <a:sym typeface="Calibri"/>
              </a:endParaRPr>
            </a:p>
          </p:txBody>
        </p:sp>
      </p:grpSp>
      <p:sp>
        <p:nvSpPr>
          <p:cNvPr id="33" name="Google Shape;1736;p20">
            <a:extLst>
              <a:ext uri="{FF2B5EF4-FFF2-40B4-BE49-F238E27FC236}">
                <a16:creationId xmlns:a16="http://schemas.microsoft.com/office/drawing/2014/main" id="{7144591B-09A8-4D39-BFD4-8EE8E82C437F}"/>
              </a:ext>
            </a:extLst>
          </p:cNvPr>
          <p:cNvSpPr/>
          <p:nvPr/>
        </p:nvSpPr>
        <p:spPr>
          <a:xfrm>
            <a:off x="8605190" y="1622472"/>
            <a:ext cx="583140" cy="582909"/>
          </a:xfrm>
          <a:custGeom>
            <a:avLst/>
            <a:gdLst/>
            <a:ahLst/>
            <a:cxnLst/>
            <a:rect l="l" t="t" r="r" b="b"/>
            <a:pathLst>
              <a:path w="306916" h="306794" extrusionOk="0">
                <a:moveTo>
                  <a:pt x="301625" y="147579"/>
                </a:moveTo>
                <a:lnTo>
                  <a:pt x="291042" y="147579"/>
                </a:lnTo>
                <a:cubicBezTo>
                  <a:pt x="287867" y="77228"/>
                  <a:pt x="231246" y="20101"/>
                  <a:pt x="160337" y="16927"/>
                </a:cubicBezTo>
                <a:lnTo>
                  <a:pt x="160337" y="6348"/>
                </a:lnTo>
                <a:cubicBezTo>
                  <a:pt x="160337" y="2645"/>
                  <a:pt x="157692" y="0"/>
                  <a:pt x="153987" y="0"/>
                </a:cubicBezTo>
                <a:cubicBezTo>
                  <a:pt x="150283" y="0"/>
                  <a:pt x="147637" y="2645"/>
                  <a:pt x="147637" y="6348"/>
                </a:cubicBezTo>
                <a:lnTo>
                  <a:pt x="147637" y="16927"/>
                </a:lnTo>
                <a:cubicBezTo>
                  <a:pt x="77258" y="20101"/>
                  <a:pt x="20108" y="76699"/>
                  <a:pt x="16933" y="147579"/>
                </a:cubicBezTo>
                <a:lnTo>
                  <a:pt x="6350" y="147579"/>
                </a:lnTo>
                <a:cubicBezTo>
                  <a:pt x="2646" y="147579"/>
                  <a:pt x="0" y="150224"/>
                  <a:pt x="0" y="153927"/>
                </a:cubicBezTo>
                <a:cubicBezTo>
                  <a:pt x="0" y="157629"/>
                  <a:pt x="2646" y="160274"/>
                  <a:pt x="6350" y="160274"/>
                </a:cubicBezTo>
                <a:lnTo>
                  <a:pt x="16933" y="160274"/>
                </a:lnTo>
                <a:cubicBezTo>
                  <a:pt x="20108" y="230625"/>
                  <a:pt x="76729" y="287753"/>
                  <a:pt x="147637" y="290926"/>
                </a:cubicBezTo>
                <a:lnTo>
                  <a:pt x="147637" y="301505"/>
                </a:lnTo>
                <a:cubicBezTo>
                  <a:pt x="147637" y="305208"/>
                  <a:pt x="150283" y="307853"/>
                  <a:pt x="153987" y="307853"/>
                </a:cubicBezTo>
                <a:cubicBezTo>
                  <a:pt x="157692" y="307853"/>
                  <a:pt x="160337" y="305208"/>
                  <a:pt x="160337" y="301505"/>
                </a:cubicBezTo>
                <a:lnTo>
                  <a:pt x="160337" y="290926"/>
                </a:lnTo>
                <a:cubicBezTo>
                  <a:pt x="230717" y="287753"/>
                  <a:pt x="287867" y="231154"/>
                  <a:pt x="291042" y="160274"/>
                </a:cubicBezTo>
                <a:lnTo>
                  <a:pt x="301625" y="160274"/>
                </a:lnTo>
                <a:cubicBezTo>
                  <a:pt x="305329" y="160274"/>
                  <a:pt x="307975" y="157629"/>
                  <a:pt x="307975" y="153927"/>
                </a:cubicBezTo>
                <a:cubicBezTo>
                  <a:pt x="307975" y="150224"/>
                  <a:pt x="305329" y="147579"/>
                  <a:pt x="301625" y="147579"/>
                </a:cubicBezTo>
                <a:close/>
                <a:moveTo>
                  <a:pt x="278871" y="147579"/>
                </a:moveTo>
                <a:lnTo>
                  <a:pt x="263525" y="147579"/>
                </a:lnTo>
                <a:cubicBezTo>
                  <a:pt x="260350" y="92567"/>
                  <a:pt x="215900" y="48135"/>
                  <a:pt x="160867" y="44961"/>
                </a:cubicBezTo>
                <a:lnTo>
                  <a:pt x="160867" y="29622"/>
                </a:lnTo>
                <a:cubicBezTo>
                  <a:pt x="224367" y="32795"/>
                  <a:pt x="275696" y="83575"/>
                  <a:pt x="278871" y="147579"/>
                </a:cubicBezTo>
                <a:close/>
                <a:moveTo>
                  <a:pt x="235479" y="160274"/>
                </a:moveTo>
                <a:lnTo>
                  <a:pt x="250825" y="160274"/>
                </a:lnTo>
                <a:cubicBezTo>
                  <a:pt x="247650" y="208409"/>
                  <a:pt x="209021" y="247023"/>
                  <a:pt x="160867" y="250197"/>
                </a:cubicBezTo>
                <a:lnTo>
                  <a:pt x="160867" y="234857"/>
                </a:lnTo>
                <a:cubicBezTo>
                  <a:pt x="160867" y="231154"/>
                  <a:pt x="158221" y="228509"/>
                  <a:pt x="154517" y="228509"/>
                </a:cubicBezTo>
                <a:cubicBezTo>
                  <a:pt x="150813" y="228509"/>
                  <a:pt x="148167" y="231154"/>
                  <a:pt x="148167" y="234857"/>
                </a:cubicBezTo>
                <a:lnTo>
                  <a:pt x="148167" y="250197"/>
                </a:lnTo>
                <a:cubicBezTo>
                  <a:pt x="100012" y="247023"/>
                  <a:pt x="61383" y="208409"/>
                  <a:pt x="58208" y="160274"/>
                </a:cubicBezTo>
                <a:lnTo>
                  <a:pt x="73554" y="160274"/>
                </a:lnTo>
                <a:cubicBezTo>
                  <a:pt x="77258" y="160274"/>
                  <a:pt x="79904" y="157629"/>
                  <a:pt x="79904" y="153927"/>
                </a:cubicBezTo>
                <a:cubicBezTo>
                  <a:pt x="79904" y="150224"/>
                  <a:pt x="77258" y="147579"/>
                  <a:pt x="73554" y="147579"/>
                </a:cubicBezTo>
                <a:lnTo>
                  <a:pt x="58208" y="147579"/>
                </a:lnTo>
                <a:cubicBezTo>
                  <a:pt x="61383" y="99444"/>
                  <a:pt x="100012" y="60830"/>
                  <a:pt x="148167" y="57656"/>
                </a:cubicBezTo>
                <a:lnTo>
                  <a:pt x="148167" y="72996"/>
                </a:lnTo>
                <a:cubicBezTo>
                  <a:pt x="148167" y="76699"/>
                  <a:pt x="150813" y="79344"/>
                  <a:pt x="154517" y="79344"/>
                </a:cubicBezTo>
                <a:cubicBezTo>
                  <a:pt x="158221" y="79344"/>
                  <a:pt x="160867" y="76699"/>
                  <a:pt x="160867" y="72996"/>
                </a:cubicBezTo>
                <a:lnTo>
                  <a:pt x="160867" y="57656"/>
                </a:lnTo>
                <a:cubicBezTo>
                  <a:pt x="209021" y="60830"/>
                  <a:pt x="247650" y="99444"/>
                  <a:pt x="250825" y="147579"/>
                </a:cubicBezTo>
                <a:lnTo>
                  <a:pt x="235479" y="147579"/>
                </a:lnTo>
                <a:cubicBezTo>
                  <a:pt x="231775" y="147579"/>
                  <a:pt x="229129" y="150224"/>
                  <a:pt x="229129" y="153927"/>
                </a:cubicBezTo>
                <a:cubicBezTo>
                  <a:pt x="229129" y="157629"/>
                  <a:pt x="231775" y="160274"/>
                  <a:pt x="235479" y="160274"/>
                </a:cubicBezTo>
                <a:close/>
                <a:moveTo>
                  <a:pt x="148167" y="29622"/>
                </a:moveTo>
                <a:lnTo>
                  <a:pt x="148167" y="44961"/>
                </a:lnTo>
                <a:cubicBezTo>
                  <a:pt x="93133" y="48135"/>
                  <a:pt x="48683" y="92567"/>
                  <a:pt x="45508" y="147579"/>
                </a:cubicBezTo>
                <a:lnTo>
                  <a:pt x="30162" y="147579"/>
                </a:lnTo>
                <a:cubicBezTo>
                  <a:pt x="33337" y="83575"/>
                  <a:pt x="84667" y="32795"/>
                  <a:pt x="148167" y="29622"/>
                </a:cubicBezTo>
                <a:close/>
                <a:moveTo>
                  <a:pt x="30162" y="160274"/>
                </a:moveTo>
                <a:lnTo>
                  <a:pt x="45508" y="160274"/>
                </a:lnTo>
                <a:cubicBezTo>
                  <a:pt x="48683" y="215285"/>
                  <a:pt x="93133" y="259718"/>
                  <a:pt x="148167" y="262892"/>
                </a:cubicBezTo>
                <a:lnTo>
                  <a:pt x="148167" y="278231"/>
                </a:lnTo>
                <a:cubicBezTo>
                  <a:pt x="84667" y="274529"/>
                  <a:pt x="33337" y="223749"/>
                  <a:pt x="30162" y="160274"/>
                </a:cubicBezTo>
                <a:close/>
                <a:moveTo>
                  <a:pt x="160867" y="278231"/>
                </a:moveTo>
                <a:lnTo>
                  <a:pt x="160867" y="262892"/>
                </a:lnTo>
                <a:cubicBezTo>
                  <a:pt x="215900" y="259718"/>
                  <a:pt x="260350" y="215285"/>
                  <a:pt x="263525" y="160274"/>
                </a:cubicBezTo>
                <a:lnTo>
                  <a:pt x="278871" y="160274"/>
                </a:lnTo>
                <a:cubicBezTo>
                  <a:pt x="275696" y="223749"/>
                  <a:pt x="224367" y="274529"/>
                  <a:pt x="160867" y="278231"/>
                </a:cubicBezTo>
                <a:close/>
                <a:moveTo>
                  <a:pt x="218017" y="145463"/>
                </a:moveTo>
                <a:cubicBezTo>
                  <a:pt x="218017" y="141761"/>
                  <a:pt x="216429" y="137529"/>
                  <a:pt x="213783" y="134884"/>
                </a:cubicBezTo>
                <a:cubicBezTo>
                  <a:pt x="211137" y="132239"/>
                  <a:pt x="207433" y="130652"/>
                  <a:pt x="203200" y="130652"/>
                </a:cubicBezTo>
                <a:lnTo>
                  <a:pt x="175154" y="130652"/>
                </a:lnTo>
                <a:lnTo>
                  <a:pt x="178329" y="122189"/>
                </a:lnTo>
                <a:cubicBezTo>
                  <a:pt x="178329" y="121660"/>
                  <a:pt x="178858" y="120602"/>
                  <a:pt x="178858" y="120073"/>
                </a:cubicBezTo>
                <a:lnTo>
                  <a:pt x="178858" y="114784"/>
                </a:lnTo>
                <a:cubicBezTo>
                  <a:pt x="178858" y="108965"/>
                  <a:pt x="176742" y="103147"/>
                  <a:pt x="173567" y="98386"/>
                </a:cubicBezTo>
                <a:cubicBezTo>
                  <a:pt x="168804" y="92039"/>
                  <a:pt x="161396" y="88336"/>
                  <a:pt x="152929" y="88336"/>
                </a:cubicBezTo>
                <a:lnTo>
                  <a:pt x="150813" y="88336"/>
                </a:lnTo>
                <a:cubicBezTo>
                  <a:pt x="150813" y="88336"/>
                  <a:pt x="150813" y="88336"/>
                  <a:pt x="150813" y="88336"/>
                </a:cubicBezTo>
                <a:cubicBezTo>
                  <a:pt x="147108" y="88336"/>
                  <a:pt x="144462" y="90981"/>
                  <a:pt x="144462" y="94683"/>
                </a:cubicBezTo>
                <a:lnTo>
                  <a:pt x="144462" y="115313"/>
                </a:lnTo>
                <a:lnTo>
                  <a:pt x="132292" y="142818"/>
                </a:lnTo>
                <a:lnTo>
                  <a:pt x="129646" y="142818"/>
                </a:lnTo>
                <a:cubicBezTo>
                  <a:pt x="129117" y="139645"/>
                  <a:pt x="126471" y="137529"/>
                  <a:pt x="123296" y="137529"/>
                </a:cubicBezTo>
                <a:lnTo>
                  <a:pt x="96837" y="137529"/>
                </a:lnTo>
                <a:cubicBezTo>
                  <a:pt x="96837" y="137529"/>
                  <a:pt x="96837" y="137529"/>
                  <a:pt x="96837" y="137529"/>
                </a:cubicBezTo>
                <a:cubicBezTo>
                  <a:pt x="93133" y="137529"/>
                  <a:pt x="90487" y="140174"/>
                  <a:pt x="90487" y="143876"/>
                </a:cubicBezTo>
                <a:lnTo>
                  <a:pt x="89958" y="204706"/>
                </a:lnTo>
                <a:cubicBezTo>
                  <a:pt x="89958" y="208409"/>
                  <a:pt x="92604" y="211054"/>
                  <a:pt x="96308" y="211054"/>
                </a:cubicBezTo>
                <a:lnTo>
                  <a:pt x="131233" y="211054"/>
                </a:lnTo>
                <a:cubicBezTo>
                  <a:pt x="131233" y="211054"/>
                  <a:pt x="131233" y="211054"/>
                  <a:pt x="131233" y="211054"/>
                </a:cubicBezTo>
                <a:cubicBezTo>
                  <a:pt x="132821" y="211054"/>
                  <a:pt x="134938" y="210525"/>
                  <a:pt x="135996" y="208938"/>
                </a:cubicBezTo>
                <a:lnTo>
                  <a:pt x="138112" y="209996"/>
                </a:lnTo>
                <a:cubicBezTo>
                  <a:pt x="139171" y="210525"/>
                  <a:pt x="140229" y="210525"/>
                  <a:pt x="141287" y="210525"/>
                </a:cubicBezTo>
                <a:lnTo>
                  <a:pt x="196321" y="211054"/>
                </a:lnTo>
                <a:cubicBezTo>
                  <a:pt x="196321" y="211054"/>
                  <a:pt x="196321" y="211054"/>
                  <a:pt x="196321" y="211054"/>
                </a:cubicBezTo>
                <a:cubicBezTo>
                  <a:pt x="200025" y="211054"/>
                  <a:pt x="203729" y="209467"/>
                  <a:pt x="206904" y="206822"/>
                </a:cubicBezTo>
                <a:cubicBezTo>
                  <a:pt x="209550" y="204178"/>
                  <a:pt x="211137" y="200475"/>
                  <a:pt x="211137" y="196243"/>
                </a:cubicBezTo>
                <a:cubicBezTo>
                  <a:pt x="211137" y="194127"/>
                  <a:pt x="210608" y="192540"/>
                  <a:pt x="210079" y="190424"/>
                </a:cubicBezTo>
                <a:cubicBezTo>
                  <a:pt x="213783" y="187780"/>
                  <a:pt x="215900" y="183548"/>
                  <a:pt x="215900" y="178788"/>
                </a:cubicBezTo>
                <a:cubicBezTo>
                  <a:pt x="215900" y="176672"/>
                  <a:pt x="215371" y="175085"/>
                  <a:pt x="214842" y="172969"/>
                </a:cubicBezTo>
                <a:cubicBezTo>
                  <a:pt x="218017" y="170324"/>
                  <a:pt x="220662" y="166093"/>
                  <a:pt x="220662" y="161861"/>
                </a:cubicBezTo>
                <a:cubicBezTo>
                  <a:pt x="220662" y="158158"/>
                  <a:pt x="219075" y="154985"/>
                  <a:pt x="216958" y="151811"/>
                </a:cubicBezTo>
                <a:cubicBezTo>
                  <a:pt x="216958" y="150753"/>
                  <a:pt x="218017" y="148108"/>
                  <a:pt x="218017" y="145463"/>
                </a:cubicBezTo>
                <a:close/>
                <a:moveTo>
                  <a:pt x="102129" y="150224"/>
                </a:moveTo>
                <a:lnTo>
                  <a:pt x="116417" y="150224"/>
                </a:lnTo>
                <a:lnTo>
                  <a:pt x="123296" y="198359"/>
                </a:lnTo>
                <a:lnTo>
                  <a:pt x="101600" y="198359"/>
                </a:lnTo>
                <a:lnTo>
                  <a:pt x="102129" y="150224"/>
                </a:lnTo>
                <a:close/>
                <a:moveTo>
                  <a:pt x="195792" y="198888"/>
                </a:moveTo>
                <a:cubicBezTo>
                  <a:pt x="195792" y="198888"/>
                  <a:pt x="195792" y="198888"/>
                  <a:pt x="195792" y="198888"/>
                </a:cubicBezTo>
                <a:lnTo>
                  <a:pt x="142346" y="198359"/>
                </a:lnTo>
                <a:lnTo>
                  <a:pt x="135996" y="194656"/>
                </a:lnTo>
                <a:lnTo>
                  <a:pt x="130704" y="155513"/>
                </a:lnTo>
                <a:lnTo>
                  <a:pt x="135996" y="155513"/>
                </a:lnTo>
                <a:cubicBezTo>
                  <a:pt x="138642" y="156042"/>
                  <a:pt x="140758" y="153927"/>
                  <a:pt x="141817" y="151811"/>
                </a:cubicBezTo>
                <a:lnTo>
                  <a:pt x="156104" y="119015"/>
                </a:lnTo>
                <a:cubicBezTo>
                  <a:pt x="156633" y="117958"/>
                  <a:pt x="156633" y="117428"/>
                  <a:pt x="156633" y="116370"/>
                </a:cubicBezTo>
                <a:lnTo>
                  <a:pt x="156633" y="101031"/>
                </a:lnTo>
                <a:cubicBezTo>
                  <a:pt x="159279" y="102089"/>
                  <a:pt x="161396" y="103676"/>
                  <a:pt x="162983" y="105791"/>
                </a:cubicBezTo>
                <a:cubicBezTo>
                  <a:pt x="165100" y="108436"/>
                  <a:pt x="165629" y="111081"/>
                  <a:pt x="165629" y="114255"/>
                </a:cubicBezTo>
                <a:lnTo>
                  <a:pt x="165629" y="118486"/>
                </a:lnTo>
                <a:lnTo>
                  <a:pt x="160337" y="134355"/>
                </a:lnTo>
                <a:cubicBezTo>
                  <a:pt x="159808" y="136471"/>
                  <a:pt x="159808" y="138587"/>
                  <a:pt x="161396" y="140174"/>
                </a:cubicBezTo>
                <a:cubicBezTo>
                  <a:pt x="162454" y="141761"/>
                  <a:pt x="164571" y="142818"/>
                  <a:pt x="166688" y="142818"/>
                </a:cubicBezTo>
                <a:lnTo>
                  <a:pt x="203729" y="142818"/>
                </a:lnTo>
                <a:cubicBezTo>
                  <a:pt x="204787" y="142818"/>
                  <a:pt x="205846" y="143876"/>
                  <a:pt x="205846" y="144934"/>
                </a:cubicBezTo>
                <a:cubicBezTo>
                  <a:pt x="205846" y="145992"/>
                  <a:pt x="204787" y="147050"/>
                  <a:pt x="203729" y="147050"/>
                </a:cubicBezTo>
                <a:lnTo>
                  <a:pt x="203729" y="147050"/>
                </a:lnTo>
                <a:lnTo>
                  <a:pt x="196321" y="147050"/>
                </a:lnTo>
                <a:cubicBezTo>
                  <a:pt x="196321" y="147050"/>
                  <a:pt x="196321" y="147050"/>
                  <a:pt x="196321" y="147050"/>
                </a:cubicBezTo>
                <a:cubicBezTo>
                  <a:pt x="192617" y="147050"/>
                  <a:pt x="189971" y="149695"/>
                  <a:pt x="189971" y="153397"/>
                </a:cubicBezTo>
                <a:cubicBezTo>
                  <a:pt x="189971" y="157100"/>
                  <a:pt x="192617" y="159745"/>
                  <a:pt x="196321" y="159745"/>
                </a:cubicBezTo>
                <a:lnTo>
                  <a:pt x="197908" y="159745"/>
                </a:lnTo>
                <a:cubicBezTo>
                  <a:pt x="197908" y="159745"/>
                  <a:pt x="197908" y="159745"/>
                  <a:pt x="197908" y="159745"/>
                </a:cubicBezTo>
                <a:lnTo>
                  <a:pt x="205317" y="159745"/>
                </a:lnTo>
                <a:cubicBezTo>
                  <a:pt x="206375" y="159745"/>
                  <a:pt x="207433" y="160803"/>
                  <a:pt x="207433" y="161861"/>
                </a:cubicBezTo>
                <a:cubicBezTo>
                  <a:pt x="207433" y="162919"/>
                  <a:pt x="206375" y="163977"/>
                  <a:pt x="205317" y="163977"/>
                </a:cubicBezTo>
                <a:lnTo>
                  <a:pt x="205317" y="163977"/>
                </a:lnTo>
                <a:lnTo>
                  <a:pt x="196850" y="163977"/>
                </a:lnTo>
                <a:cubicBezTo>
                  <a:pt x="196850" y="163977"/>
                  <a:pt x="196850" y="163977"/>
                  <a:pt x="196850" y="163977"/>
                </a:cubicBezTo>
                <a:cubicBezTo>
                  <a:pt x="195262" y="163977"/>
                  <a:pt x="193675" y="164506"/>
                  <a:pt x="192617" y="165564"/>
                </a:cubicBezTo>
                <a:cubicBezTo>
                  <a:pt x="192087" y="166093"/>
                  <a:pt x="192087" y="166621"/>
                  <a:pt x="191558" y="167151"/>
                </a:cubicBezTo>
                <a:cubicBezTo>
                  <a:pt x="191558" y="167151"/>
                  <a:pt x="191558" y="167679"/>
                  <a:pt x="191029" y="167679"/>
                </a:cubicBezTo>
                <a:cubicBezTo>
                  <a:pt x="191029" y="168209"/>
                  <a:pt x="191029" y="168737"/>
                  <a:pt x="190500" y="169266"/>
                </a:cubicBezTo>
                <a:cubicBezTo>
                  <a:pt x="190500" y="169795"/>
                  <a:pt x="190500" y="169795"/>
                  <a:pt x="190500" y="170324"/>
                </a:cubicBezTo>
                <a:lnTo>
                  <a:pt x="190500" y="170324"/>
                </a:lnTo>
                <a:lnTo>
                  <a:pt x="190500" y="170324"/>
                </a:lnTo>
                <a:cubicBezTo>
                  <a:pt x="190500" y="170853"/>
                  <a:pt x="190500" y="170853"/>
                  <a:pt x="190500" y="171382"/>
                </a:cubicBezTo>
                <a:cubicBezTo>
                  <a:pt x="190500" y="171911"/>
                  <a:pt x="190500" y="172440"/>
                  <a:pt x="191029" y="172969"/>
                </a:cubicBezTo>
                <a:cubicBezTo>
                  <a:pt x="191029" y="172969"/>
                  <a:pt x="191029" y="172969"/>
                  <a:pt x="191029" y="173498"/>
                </a:cubicBezTo>
                <a:cubicBezTo>
                  <a:pt x="191558" y="174027"/>
                  <a:pt x="191558" y="174556"/>
                  <a:pt x="192087" y="175085"/>
                </a:cubicBezTo>
                <a:cubicBezTo>
                  <a:pt x="193146" y="176143"/>
                  <a:pt x="194733" y="177201"/>
                  <a:pt x="196321" y="177201"/>
                </a:cubicBezTo>
                <a:lnTo>
                  <a:pt x="200025" y="177201"/>
                </a:lnTo>
                <a:cubicBezTo>
                  <a:pt x="201083" y="177201"/>
                  <a:pt x="202142" y="178259"/>
                  <a:pt x="202142" y="179316"/>
                </a:cubicBezTo>
                <a:cubicBezTo>
                  <a:pt x="202142" y="180374"/>
                  <a:pt x="201083" y="181432"/>
                  <a:pt x="200025" y="181432"/>
                </a:cubicBezTo>
                <a:cubicBezTo>
                  <a:pt x="200025" y="181432"/>
                  <a:pt x="200025" y="181432"/>
                  <a:pt x="200025" y="181432"/>
                </a:cubicBezTo>
                <a:lnTo>
                  <a:pt x="193146" y="181432"/>
                </a:lnTo>
                <a:cubicBezTo>
                  <a:pt x="193146" y="181432"/>
                  <a:pt x="193146" y="181432"/>
                  <a:pt x="193146" y="181432"/>
                </a:cubicBezTo>
                <a:cubicBezTo>
                  <a:pt x="189442" y="181432"/>
                  <a:pt x="186796" y="184077"/>
                  <a:pt x="186796" y="187780"/>
                </a:cubicBezTo>
                <a:cubicBezTo>
                  <a:pt x="186796" y="191482"/>
                  <a:pt x="189442" y="194127"/>
                  <a:pt x="193146" y="194127"/>
                </a:cubicBezTo>
                <a:lnTo>
                  <a:pt x="195262" y="194127"/>
                </a:lnTo>
                <a:cubicBezTo>
                  <a:pt x="196321" y="194127"/>
                  <a:pt x="197379" y="195185"/>
                  <a:pt x="197379" y="196243"/>
                </a:cubicBezTo>
                <a:cubicBezTo>
                  <a:pt x="197908" y="197830"/>
                  <a:pt x="196850" y="198888"/>
                  <a:pt x="195792" y="198888"/>
                </a:cubicBezTo>
                <a:close/>
              </a:path>
            </a:pathLst>
          </a:custGeom>
          <a:gradFill>
            <a:gsLst>
              <a:gs pos="0">
                <a:srgbClr val="377569"/>
              </a:gs>
              <a:gs pos="100000">
                <a:srgbClr val="335078"/>
              </a:gs>
            </a:gsLst>
            <a:lin ang="0" scaled="1"/>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45;ge022e551d8_0_91">
            <a:extLst>
              <a:ext uri="{FF2B5EF4-FFF2-40B4-BE49-F238E27FC236}">
                <a16:creationId xmlns:a16="http://schemas.microsoft.com/office/drawing/2014/main" id="{9B320C33-5DCF-4D7F-989D-1C7FA1BDE83E}"/>
              </a:ext>
            </a:extLst>
          </p:cNvPr>
          <p:cNvSpPr txBox="1"/>
          <p:nvPr/>
        </p:nvSpPr>
        <p:spPr>
          <a:xfrm>
            <a:off x="3343013" y="3253490"/>
            <a:ext cx="2179963" cy="637097"/>
          </a:xfrm>
          <a:prstGeom prst="rect">
            <a:avLst/>
          </a:prstGeom>
          <a:noFill/>
          <a:ln>
            <a:noFill/>
          </a:ln>
        </p:spPr>
        <p:txBody>
          <a:bodyPr spcFirstLastPara="1" wrap="square" lIns="0" tIns="0" rIns="0" bIns="0" anchor="t" anchorCtr="0">
            <a:spAutoFit/>
          </a:bodyPr>
          <a:lstStyle/>
          <a:p>
            <a:pPr lvl="0">
              <a:lnSpc>
                <a:spcPct val="115000"/>
              </a:lnSpc>
              <a:buSzPts val="2100"/>
            </a:pPr>
            <a:r>
              <a:rPr lang="en-US" sz="1800" b="1" i="1" dirty="0">
                <a:solidFill>
                  <a:srgbClr val="1D497D"/>
                </a:solidFill>
                <a:latin typeface="Source Sans Pro"/>
                <a:ea typeface="Source Sans Pro"/>
                <a:cs typeface="Source Sans Pro"/>
                <a:sym typeface="Source Sans Pro"/>
              </a:rPr>
              <a:t>Change power dynamics</a:t>
            </a:r>
            <a:endParaRPr sz="4400" b="1" i="1" u="none" strike="noStrike" cap="none" dirty="0">
              <a:solidFill>
                <a:srgbClr val="1D497D"/>
              </a:solidFill>
              <a:latin typeface="Source Sans Pro SemiBold"/>
              <a:ea typeface="Source Sans Pro SemiBold"/>
              <a:cs typeface="Source Sans Pro SemiBold"/>
              <a:sym typeface="Source Sans Pro SemiBold"/>
            </a:endParaRPr>
          </a:p>
        </p:txBody>
      </p:sp>
      <p:sp>
        <p:nvSpPr>
          <p:cNvPr id="23" name="Google Shape;145;ge022e551d8_0_91">
            <a:extLst>
              <a:ext uri="{FF2B5EF4-FFF2-40B4-BE49-F238E27FC236}">
                <a16:creationId xmlns:a16="http://schemas.microsoft.com/office/drawing/2014/main" id="{49F38DD2-66BF-4A81-8DEF-B4B756A49DA1}"/>
              </a:ext>
            </a:extLst>
          </p:cNvPr>
          <p:cNvSpPr txBox="1"/>
          <p:nvPr/>
        </p:nvSpPr>
        <p:spPr>
          <a:xfrm>
            <a:off x="3343013" y="3920275"/>
            <a:ext cx="2393903" cy="955646"/>
          </a:xfrm>
          <a:prstGeom prst="rect">
            <a:avLst/>
          </a:prstGeom>
          <a:noFill/>
          <a:ln>
            <a:noFill/>
          </a:ln>
        </p:spPr>
        <p:txBody>
          <a:bodyPr spcFirstLastPara="1" wrap="square" lIns="0" tIns="0" rIns="0" bIns="0" anchor="t" anchorCtr="0">
            <a:spAutoFit/>
          </a:bodyPr>
          <a:lstStyle/>
          <a:p>
            <a:pPr lvl="0">
              <a:lnSpc>
                <a:spcPct val="115000"/>
              </a:lnSpc>
              <a:buSzPts val="2100"/>
            </a:pPr>
            <a:r>
              <a:rPr lang="en-IN" sz="1800" dirty="0">
                <a:solidFill>
                  <a:srgbClr val="1D497D"/>
                </a:solidFill>
                <a:latin typeface="Source Sans Pro"/>
                <a:ea typeface="Source Sans Pro"/>
                <a:cs typeface="Source Sans Pro"/>
                <a:sym typeface="Source Sans Pro"/>
              </a:rPr>
              <a:t>Seek to increase the relative power of reformers </a:t>
            </a:r>
          </a:p>
        </p:txBody>
      </p:sp>
      <p:sp>
        <p:nvSpPr>
          <p:cNvPr id="27" name="Rectangle 26">
            <a:extLst>
              <a:ext uri="{FF2B5EF4-FFF2-40B4-BE49-F238E27FC236}">
                <a16:creationId xmlns:a16="http://schemas.microsoft.com/office/drawing/2014/main" id="{0F7058FB-2AE1-4FCD-9E31-C80DE60C8ADE}"/>
              </a:ext>
            </a:extLst>
          </p:cNvPr>
          <p:cNvSpPr/>
          <p:nvPr/>
        </p:nvSpPr>
        <p:spPr>
          <a:xfrm>
            <a:off x="3343013" y="3183355"/>
            <a:ext cx="784332" cy="45719"/>
          </a:xfrm>
          <a:prstGeom prst="rect">
            <a:avLst/>
          </a:prstGeom>
          <a:gradFill flip="none" rotWithShape="1">
            <a:gsLst>
              <a:gs pos="0">
                <a:srgbClr val="377569"/>
              </a:gs>
              <a:gs pos="100000">
                <a:srgbClr val="3350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oogle Shape;11451;p133">
            <a:extLst>
              <a:ext uri="{FF2B5EF4-FFF2-40B4-BE49-F238E27FC236}">
                <a16:creationId xmlns:a16="http://schemas.microsoft.com/office/drawing/2014/main" id="{D036F0D0-0062-4718-8543-A58890D2A123}"/>
              </a:ext>
            </a:extLst>
          </p:cNvPr>
          <p:cNvGrpSpPr/>
          <p:nvPr/>
        </p:nvGrpSpPr>
        <p:grpSpPr>
          <a:xfrm>
            <a:off x="3425318" y="2577056"/>
            <a:ext cx="572885" cy="575286"/>
            <a:chOff x="5535219" y="-130750"/>
            <a:chExt cx="572885" cy="575286"/>
          </a:xfrm>
          <a:gradFill>
            <a:gsLst>
              <a:gs pos="0">
                <a:srgbClr val="377569"/>
              </a:gs>
              <a:gs pos="100000">
                <a:srgbClr val="335078"/>
              </a:gs>
            </a:gsLst>
            <a:lin ang="0" scaled="1"/>
          </a:gradFill>
        </p:grpSpPr>
        <p:sp>
          <p:nvSpPr>
            <p:cNvPr id="35" name="Google Shape;11452;p133">
              <a:extLst>
                <a:ext uri="{FF2B5EF4-FFF2-40B4-BE49-F238E27FC236}">
                  <a16:creationId xmlns:a16="http://schemas.microsoft.com/office/drawing/2014/main" id="{EB5F85F7-4389-4607-ADE0-37DF2717AD5A}"/>
                </a:ext>
              </a:extLst>
            </p:cNvPr>
            <p:cNvSpPr/>
            <p:nvPr/>
          </p:nvSpPr>
          <p:spPr>
            <a:xfrm>
              <a:off x="5535219" y="101285"/>
              <a:ext cx="572885" cy="99625"/>
            </a:xfrm>
            <a:custGeom>
              <a:avLst/>
              <a:gdLst/>
              <a:ahLst/>
              <a:cxnLst/>
              <a:rect l="l" t="t" r="r" b="b"/>
              <a:pathLst>
                <a:path w="572885" h="99625" extrusionOk="0">
                  <a:moveTo>
                    <a:pt x="467604" y="99626"/>
                  </a:moveTo>
                  <a:cubicBezTo>
                    <a:pt x="436908" y="99626"/>
                    <a:pt x="421991" y="76151"/>
                    <a:pt x="410229" y="57256"/>
                  </a:cubicBezTo>
                  <a:cubicBezTo>
                    <a:pt x="398467" y="38362"/>
                    <a:pt x="391008" y="28628"/>
                    <a:pt x="376951" y="28628"/>
                  </a:cubicBezTo>
                  <a:cubicBezTo>
                    <a:pt x="362895" y="28628"/>
                    <a:pt x="355149" y="39793"/>
                    <a:pt x="343674" y="57256"/>
                  </a:cubicBezTo>
                  <a:cubicBezTo>
                    <a:pt x="332199" y="74719"/>
                    <a:pt x="316708" y="99626"/>
                    <a:pt x="286299" y="99626"/>
                  </a:cubicBezTo>
                  <a:cubicBezTo>
                    <a:pt x="255891" y="99626"/>
                    <a:pt x="240974" y="76151"/>
                    <a:pt x="228925" y="57256"/>
                  </a:cubicBezTo>
                  <a:cubicBezTo>
                    <a:pt x="216876" y="38362"/>
                    <a:pt x="209704" y="28628"/>
                    <a:pt x="195648" y="28628"/>
                  </a:cubicBezTo>
                  <a:cubicBezTo>
                    <a:pt x="181591" y="28628"/>
                    <a:pt x="173845" y="39793"/>
                    <a:pt x="162370" y="57256"/>
                  </a:cubicBezTo>
                  <a:cubicBezTo>
                    <a:pt x="150896" y="74719"/>
                    <a:pt x="135404" y="99626"/>
                    <a:pt x="104996" y="99626"/>
                  </a:cubicBezTo>
                  <a:cubicBezTo>
                    <a:pt x="74587" y="99626"/>
                    <a:pt x="59670" y="76151"/>
                    <a:pt x="47621" y="57256"/>
                  </a:cubicBezTo>
                  <a:cubicBezTo>
                    <a:pt x="35572" y="38362"/>
                    <a:pt x="28401" y="28628"/>
                    <a:pt x="14344" y="28628"/>
                  </a:cubicBezTo>
                  <a:cubicBezTo>
                    <a:pt x="6426" y="28628"/>
                    <a:pt x="0" y="22218"/>
                    <a:pt x="0" y="14314"/>
                  </a:cubicBezTo>
                  <a:cubicBezTo>
                    <a:pt x="0" y="6410"/>
                    <a:pt x="6426" y="0"/>
                    <a:pt x="14344" y="0"/>
                  </a:cubicBezTo>
                  <a:cubicBezTo>
                    <a:pt x="39847" y="2419"/>
                    <a:pt x="61936" y="18726"/>
                    <a:pt x="71718" y="42370"/>
                  </a:cubicBezTo>
                  <a:cubicBezTo>
                    <a:pt x="83194" y="60405"/>
                    <a:pt x="90939" y="70998"/>
                    <a:pt x="104996" y="70998"/>
                  </a:cubicBezTo>
                  <a:cubicBezTo>
                    <a:pt x="119053" y="70998"/>
                    <a:pt x="126798" y="59833"/>
                    <a:pt x="138273" y="42370"/>
                  </a:cubicBezTo>
                  <a:cubicBezTo>
                    <a:pt x="149748" y="24906"/>
                    <a:pt x="165239" y="0"/>
                    <a:pt x="195648" y="0"/>
                  </a:cubicBezTo>
                  <a:cubicBezTo>
                    <a:pt x="226056" y="0"/>
                    <a:pt x="240974" y="23475"/>
                    <a:pt x="253022" y="42370"/>
                  </a:cubicBezTo>
                  <a:cubicBezTo>
                    <a:pt x="265071" y="61264"/>
                    <a:pt x="272243" y="70998"/>
                    <a:pt x="286299" y="70998"/>
                  </a:cubicBezTo>
                  <a:cubicBezTo>
                    <a:pt x="300356" y="70998"/>
                    <a:pt x="308102" y="59833"/>
                    <a:pt x="319577" y="42370"/>
                  </a:cubicBezTo>
                  <a:cubicBezTo>
                    <a:pt x="331052" y="24906"/>
                    <a:pt x="346543" y="0"/>
                    <a:pt x="376951" y="0"/>
                  </a:cubicBezTo>
                  <a:cubicBezTo>
                    <a:pt x="402455" y="2479"/>
                    <a:pt x="424486" y="18766"/>
                    <a:pt x="434326" y="42370"/>
                  </a:cubicBezTo>
                  <a:cubicBezTo>
                    <a:pt x="445801" y="60405"/>
                    <a:pt x="453547" y="70998"/>
                    <a:pt x="467890" y="70998"/>
                  </a:cubicBezTo>
                  <a:cubicBezTo>
                    <a:pt x="482234" y="70998"/>
                    <a:pt x="489693" y="59833"/>
                    <a:pt x="501168" y="42370"/>
                  </a:cubicBezTo>
                  <a:cubicBezTo>
                    <a:pt x="512643" y="24906"/>
                    <a:pt x="528134" y="0"/>
                    <a:pt x="558542" y="0"/>
                  </a:cubicBezTo>
                  <a:cubicBezTo>
                    <a:pt x="566460" y="0"/>
                    <a:pt x="572886" y="6410"/>
                    <a:pt x="572886" y="14314"/>
                  </a:cubicBezTo>
                  <a:cubicBezTo>
                    <a:pt x="572886" y="22218"/>
                    <a:pt x="566460" y="28628"/>
                    <a:pt x="558542" y="28628"/>
                  </a:cubicBezTo>
                  <a:cubicBezTo>
                    <a:pt x="544485" y="28628"/>
                    <a:pt x="536740" y="39793"/>
                    <a:pt x="524978" y="57256"/>
                  </a:cubicBezTo>
                  <a:cubicBezTo>
                    <a:pt x="515196" y="80900"/>
                    <a:pt x="493107" y="97207"/>
                    <a:pt x="467604" y="99626"/>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1453;p133">
              <a:extLst>
                <a:ext uri="{FF2B5EF4-FFF2-40B4-BE49-F238E27FC236}">
                  <a16:creationId xmlns:a16="http://schemas.microsoft.com/office/drawing/2014/main" id="{84C785E3-C9EE-4C9A-9430-B3952D72D9E4}"/>
                </a:ext>
              </a:extLst>
            </p:cNvPr>
            <p:cNvSpPr/>
            <p:nvPr/>
          </p:nvSpPr>
          <p:spPr>
            <a:xfrm>
              <a:off x="5637313" y="-130750"/>
              <a:ext cx="367805" cy="231749"/>
            </a:xfrm>
            <a:custGeom>
              <a:avLst/>
              <a:gdLst/>
              <a:ahLst/>
              <a:cxnLst/>
              <a:rect l="l" t="t" r="r" b="b"/>
              <a:pathLst>
                <a:path w="367805" h="231749" extrusionOk="0">
                  <a:moveTo>
                    <a:pt x="17819" y="231750"/>
                  </a:moveTo>
                  <a:cubicBezTo>
                    <a:pt x="10991" y="231750"/>
                    <a:pt x="5139" y="226964"/>
                    <a:pt x="3762" y="220299"/>
                  </a:cubicBezTo>
                  <a:cubicBezTo>
                    <a:pt x="-16578" y="121005"/>
                    <a:pt x="47596" y="24055"/>
                    <a:pt x="147084" y="3755"/>
                  </a:cubicBezTo>
                  <a:cubicBezTo>
                    <a:pt x="246600" y="-16545"/>
                    <a:pt x="343735" y="47493"/>
                    <a:pt x="364075" y="146787"/>
                  </a:cubicBezTo>
                  <a:cubicBezTo>
                    <a:pt x="366484" y="158544"/>
                    <a:pt x="367747" y="170509"/>
                    <a:pt x="367804" y="182509"/>
                  </a:cubicBezTo>
                  <a:cubicBezTo>
                    <a:pt x="367861" y="194916"/>
                    <a:pt x="366599" y="207293"/>
                    <a:pt x="364075" y="219440"/>
                  </a:cubicBezTo>
                  <a:cubicBezTo>
                    <a:pt x="362497" y="227345"/>
                    <a:pt x="354780" y="232471"/>
                    <a:pt x="346862" y="230891"/>
                  </a:cubicBezTo>
                  <a:cubicBezTo>
                    <a:pt x="338945" y="229310"/>
                    <a:pt x="333810" y="221620"/>
                    <a:pt x="335387" y="213714"/>
                  </a:cubicBezTo>
                  <a:cubicBezTo>
                    <a:pt x="337453" y="203438"/>
                    <a:pt x="338514" y="192988"/>
                    <a:pt x="338543" y="182509"/>
                  </a:cubicBezTo>
                  <a:cubicBezTo>
                    <a:pt x="338543" y="96973"/>
                    <a:pt x="269062" y="27631"/>
                    <a:pt x="183344" y="27631"/>
                  </a:cubicBezTo>
                  <a:cubicBezTo>
                    <a:pt x="97627" y="27631"/>
                    <a:pt x="28146" y="96973"/>
                    <a:pt x="28146" y="182509"/>
                  </a:cubicBezTo>
                  <a:cubicBezTo>
                    <a:pt x="28175" y="193272"/>
                    <a:pt x="29236" y="204007"/>
                    <a:pt x="31302" y="214573"/>
                  </a:cubicBezTo>
                  <a:cubicBezTo>
                    <a:pt x="32908" y="222230"/>
                    <a:pt x="28060" y="229751"/>
                    <a:pt x="20400" y="23146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1454;p133">
              <a:extLst>
                <a:ext uri="{FF2B5EF4-FFF2-40B4-BE49-F238E27FC236}">
                  <a16:creationId xmlns:a16="http://schemas.microsoft.com/office/drawing/2014/main" id="{D2600B00-D442-41F3-9727-85D21485B01F}"/>
                </a:ext>
              </a:extLst>
            </p:cNvPr>
            <p:cNvSpPr/>
            <p:nvPr/>
          </p:nvSpPr>
          <p:spPr>
            <a:xfrm>
              <a:off x="5773524" y="-75421"/>
              <a:ext cx="94522" cy="147793"/>
            </a:xfrm>
            <a:custGeom>
              <a:avLst/>
              <a:gdLst/>
              <a:ahLst/>
              <a:cxnLst/>
              <a:rect l="l" t="t" r="r" b="b"/>
              <a:pathLst>
                <a:path w="94522" h="147793" extrusionOk="0">
                  <a:moveTo>
                    <a:pt x="14430" y="147793"/>
                  </a:moveTo>
                  <a:cubicBezTo>
                    <a:pt x="6512" y="147841"/>
                    <a:pt x="58" y="141471"/>
                    <a:pt x="0" y="133566"/>
                  </a:cubicBezTo>
                  <a:cubicBezTo>
                    <a:pt x="-28" y="129648"/>
                    <a:pt x="1550" y="125891"/>
                    <a:pt x="4390" y="123173"/>
                  </a:cubicBezTo>
                  <a:lnTo>
                    <a:pt x="45699" y="83380"/>
                  </a:lnTo>
                  <a:lnTo>
                    <a:pt x="14430" y="83380"/>
                  </a:lnTo>
                  <a:cubicBezTo>
                    <a:pt x="6512" y="83433"/>
                    <a:pt x="29" y="77068"/>
                    <a:pt x="0" y="69163"/>
                  </a:cubicBezTo>
                  <a:cubicBezTo>
                    <a:pt x="-28" y="65520"/>
                    <a:pt x="1320" y="62003"/>
                    <a:pt x="3816" y="59332"/>
                  </a:cubicBezTo>
                  <a:lnTo>
                    <a:pt x="53732" y="4652"/>
                  </a:lnTo>
                  <a:cubicBezTo>
                    <a:pt x="59125" y="-1198"/>
                    <a:pt x="68248" y="-1583"/>
                    <a:pt x="74100" y="3793"/>
                  </a:cubicBezTo>
                  <a:cubicBezTo>
                    <a:pt x="79952" y="9169"/>
                    <a:pt x="80354" y="18269"/>
                    <a:pt x="74960" y="24119"/>
                  </a:cubicBezTo>
                  <a:lnTo>
                    <a:pt x="46273" y="54465"/>
                  </a:lnTo>
                  <a:lnTo>
                    <a:pt x="80124" y="54465"/>
                  </a:lnTo>
                  <a:cubicBezTo>
                    <a:pt x="85948" y="54415"/>
                    <a:pt x="91197" y="57943"/>
                    <a:pt x="93320" y="63340"/>
                  </a:cubicBezTo>
                  <a:cubicBezTo>
                    <a:pt x="95730" y="68632"/>
                    <a:pt x="94439" y="74866"/>
                    <a:pt x="90164" y="78799"/>
                  </a:cubicBezTo>
                  <a:lnTo>
                    <a:pt x="23610" y="143499"/>
                  </a:lnTo>
                  <a:cubicBezTo>
                    <a:pt x="21114" y="145917"/>
                    <a:pt x="17873" y="147430"/>
                    <a:pt x="14430" y="14779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1455;p133">
              <a:extLst>
                <a:ext uri="{FF2B5EF4-FFF2-40B4-BE49-F238E27FC236}">
                  <a16:creationId xmlns:a16="http://schemas.microsoft.com/office/drawing/2014/main" id="{0BCFA84C-D672-4775-A523-F8867E3FD306}"/>
                </a:ext>
              </a:extLst>
            </p:cNvPr>
            <p:cNvSpPr/>
            <p:nvPr/>
          </p:nvSpPr>
          <p:spPr>
            <a:xfrm>
              <a:off x="5806888" y="223528"/>
              <a:ext cx="28687" cy="120524"/>
            </a:xfrm>
            <a:custGeom>
              <a:avLst/>
              <a:gdLst/>
              <a:ahLst/>
              <a:cxnLst/>
              <a:rect l="l" t="t" r="r" b="b"/>
              <a:pathLst>
                <a:path w="28687" h="120524" extrusionOk="0">
                  <a:moveTo>
                    <a:pt x="14344" y="120525"/>
                  </a:moveTo>
                  <a:cubicBezTo>
                    <a:pt x="6426" y="120525"/>
                    <a:pt x="0" y="114115"/>
                    <a:pt x="0" y="106210"/>
                  </a:cubicBezTo>
                  <a:lnTo>
                    <a:pt x="0" y="14314"/>
                  </a:lnTo>
                  <a:cubicBezTo>
                    <a:pt x="0" y="6410"/>
                    <a:pt x="6426" y="0"/>
                    <a:pt x="14344" y="0"/>
                  </a:cubicBezTo>
                  <a:cubicBezTo>
                    <a:pt x="22261" y="0"/>
                    <a:pt x="28687" y="6410"/>
                    <a:pt x="28687" y="14314"/>
                  </a:cubicBezTo>
                  <a:lnTo>
                    <a:pt x="28687" y="106497"/>
                  </a:lnTo>
                  <a:cubicBezTo>
                    <a:pt x="28544" y="114289"/>
                    <a:pt x="22147" y="120527"/>
                    <a:pt x="14344" y="1205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1456;p133">
              <a:extLst>
                <a:ext uri="{FF2B5EF4-FFF2-40B4-BE49-F238E27FC236}">
                  <a16:creationId xmlns:a16="http://schemas.microsoft.com/office/drawing/2014/main" id="{CE2950D0-3831-469B-9A51-782CF7E9A7C2}"/>
                </a:ext>
              </a:extLst>
            </p:cNvPr>
            <p:cNvSpPr/>
            <p:nvPr/>
          </p:nvSpPr>
          <p:spPr>
            <a:xfrm>
              <a:off x="5771029" y="315710"/>
              <a:ext cx="100405" cy="128826"/>
            </a:xfrm>
            <a:custGeom>
              <a:avLst/>
              <a:gdLst/>
              <a:ahLst/>
              <a:cxnLst/>
              <a:rect l="l" t="t" r="r" b="b"/>
              <a:pathLst>
                <a:path w="100405" h="128826" extrusionOk="0">
                  <a:moveTo>
                    <a:pt x="86062" y="128827"/>
                  </a:moveTo>
                  <a:lnTo>
                    <a:pt x="14344" y="128827"/>
                  </a:lnTo>
                  <a:cubicBezTo>
                    <a:pt x="6426" y="128827"/>
                    <a:pt x="0" y="122417"/>
                    <a:pt x="0" y="114513"/>
                  </a:cubicBezTo>
                  <a:lnTo>
                    <a:pt x="0" y="14314"/>
                  </a:lnTo>
                  <a:cubicBezTo>
                    <a:pt x="0" y="6410"/>
                    <a:pt x="6426" y="0"/>
                    <a:pt x="14344" y="0"/>
                  </a:cubicBezTo>
                  <a:lnTo>
                    <a:pt x="86062" y="0"/>
                  </a:lnTo>
                  <a:cubicBezTo>
                    <a:pt x="93980" y="0"/>
                    <a:pt x="100406" y="6410"/>
                    <a:pt x="100406" y="14314"/>
                  </a:cubicBezTo>
                  <a:lnTo>
                    <a:pt x="100406" y="114513"/>
                  </a:lnTo>
                  <a:cubicBezTo>
                    <a:pt x="100406" y="122417"/>
                    <a:pt x="93980" y="128827"/>
                    <a:pt x="86062" y="128827"/>
                  </a:cubicBezTo>
                  <a:close/>
                  <a:moveTo>
                    <a:pt x="28687" y="100199"/>
                  </a:moveTo>
                  <a:lnTo>
                    <a:pt x="71718" y="100199"/>
                  </a:lnTo>
                  <a:lnTo>
                    <a:pt x="71718" y="28628"/>
                  </a:lnTo>
                  <a:lnTo>
                    <a:pt x="28687" y="28628"/>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 name="Google Shape;145;ge022e551d8_0_91">
            <a:extLst>
              <a:ext uri="{FF2B5EF4-FFF2-40B4-BE49-F238E27FC236}">
                <a16:creationId xmlns:a16="http://schemas.microsoft.com/office/drawing/2014/main" id="{4BAC9E27-61E5-4F04-B481-0C11179DE16F}"/>
              </a:ext>
            </a:extLst>
          </p:cNvPr>
          <p:cNvSpPr txBox="1"/>
          <p:nvPr/>
        </p:nvSpPr>
        <p:spPr>
          <a:xfrm>
            <a:off x="6170107" y="3253490"/>
            <a:ext cx="2480118" cy="637097"/>
          </a:xfrm>
          <a:prstGeom prst="rect">
            <a:avLst/>
          </a:prstGeom>
          <a:noFill/>
          <a:ln>
            <a:noFill/>
          </a:ln>
        </p:spPr>
        <p:txBody>
          <a:bodyPr spcFirstLastPara="1" wrap="square" lIns="0" tIns="0" rIns="0" bIns="0" anchor="t" anchorCtr="0">
            <a:spAutoFit/>
          </a:bodyPr>
          <a:lstStyle/>
          <a:p>
            <a:pPr lvl="0">
              <a:lnSpc>
                <a:spcPct val="115000"/>
              </a:lnSpc>
              <a:buSzPts val="2100"/>
            </a:pPr>
            <a:r>
              <a:rPr lang="en-US" sz="1800" b="1" i="1" dirty="0">
                <a:solidFill>
                  <a:srgbClr val="1D497D"/>
                </a:solidFill>
                <a:latin typeface="Source Sans Pro"/>
                <a:ea typeface="Source Sans Pro"/>
                <a:cs typeface="Source Sans Pro"/>
                <a:sym typeface="Source Sans Pro"/>
              </a:rPr>
              <a:t>Change (dis)incentive alignments </a:t>
            </a:r>
            <a:endParaRPr sz="4400" b="1" i="1" u="none" strike="noStrike" cap="none" dirty="0">
              <a:solidFill>
                <a:srgbClr val="1D497D"/>
              </a:solidFill>
              <a:latin typeface="Source Sans Pro SemiBold"/>
              <a:ea typeface="Source Sans Pro SemiBold"/>
              <a:cs typeface="Source Sans Pro SemiBold"/>
              <a:sym typeface="Source Sans Pro SemiBold"/>
            </a:endParaRPr>
          </a:p>
        </p:txBody>
      </p:sp>
      <p:sp>
        <p:nvSpPr>
          <p:cNvPr id="25" name="Google Shape;145;ge022e551d8_0_91">
            <a:extLst>
              <a:ext uri="{FF2B5EF4-FFF2-40B4-BE49-F238E27FC236}">
                <a16:creationId xmlns:a16="http://schemas.microsoft.com/office/drawing/2014/main" id="{BFA8283E-29D5-47C7-8A27-5AF200385EC1}"/>
              </a:ext>
            </a:extLst>
          </p:cNvPr>
          <p:cNvSpPr txBox="1"/>
          <p:nvPr/>
        </p:nvSpPr>
        <p:spPr>
          <a:xfrm>
            <a:off x="6170106" y="3920275"/>
            <a:ext cx="3293789" cy="1274195"/>
          </a:xfrm>
          <a:prstGeom prst="rect">
            <a:avLst/>
          </a:prstGeom>
          <a:noFill/>
          <a:ln>
            <a:noFill/>
          </a:ln>
        </p:spPr>
        <p:txBody>
          <a:bodyPr spcFirstLastPara="1" wrap="square" lIns="0" tIns="0" rIns="0" bIns="0" anchor="t" anchorCtr="0">
            <a:spAutoFit/>
          </a:bodyPr>
          <a:lstStyle/>
          <a:p>
            <a:pPr lvl="0">
              <a:lnSpc>
                <a:spcPct val="115000"/>
              </a:lnSpc>
              <a:buSzPts val="2100"/>
            </a:pPr>
            <a:r>
              <a:rPr lang="en-IN" sz="1800" dirty="0">
                <a:solidFill>
                  <a:srgbClr val="1D497D"/>
                </a:solidFill>
                <a:latin typeface="Source Sans Pro"/>
                <a:ea typeface="Source Sans Pro"/>
                <a:cs typeface="Source Sans Pro"/>
                <a:sym typeface="Source Sans Pro"/>
              </a:rPr>
              <a:t>Try to reduce disincentives that can impede reformers from acting/improve incentives to join ranks of reformers</a:t>
            </a:r>
          </a:p>
        </p:txBody>
      </p:sp>
      <p:sp>
        <p:nvSpPr>
          <p:cNvPr id="28" name="Rectangle 27">
            <a:extLst>
              <a:ext uri="{FF2B5EF4-FFF2-40B4-BE49-F238E27FC236}">
                <a16:creationId xmlns:a16="http://schemas.microsoft.com/office/drawing/2014/main" id="{D38DF2BE-21CA-4C20-86CE-F1D97A49BD3E}"/>
              </a:ext>
            </a:extLst>
          </p:cNvPr>
          <p:cNvSpPr/>
          <p:nvPr/>
        </p:nvSpPr>
        <p:spPr>
          <a:xfrm>
            <a:off x="6170106" y="3183355"/>
            <a:ext cx="784332" cy="45719"/>
          </a:xfrm>
          <a:prstGeom prst="rect">
            <a:avLst/>
          </a:prstGeom>
          <a:gradFill flip="none" rotWithShape="1">
            <a:gsLst>
              <a:gs pos="0">
                <a:srgbClr val="377569"/>
              </a:gs>
              <a:gs pos="100000">
                <a:srgbClr val="33507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0" name="Google Shape;337;p14">
            <a:extLst>
              <a:ext uri="{FF2B5EF4-FFF2-40B4-BE49-F238E27FC236}">
                <a16:creationId xmlns:a16="http://schemas.microsoft.com/office/drawing/2014/main" id="{98BDF943-B2BB-4519-959B-44AA6FE943C2}"/>
              </a:ext>
            </a:extLst>
          </p:cNvPr>
          <p:cNvGrpSpPr/>
          <p:nvPr/>
        </p:nvGrpSpPr>
        <p:grpSpPr>
          <a:xfrm>
            <a:off x="6270265" y="2577156"/>
            <a:ext cx="548018" cy="548015"/>
            <a:chOff x="773329" y="6415039"/>
            <a:chExt cx="312710" cy="312709"/>
          </a:xfrm>
          <a:gradFill>
            <a:gsLst>
              <a:gs pos="0">
                <a:srgbClr val="377569"/>
              </a:gs>
              <a:gs pos="100000">
                <a:srgbClr val="335078"/>
              </a:gs>
            </a:gsLst>
            <a:lin ang="0" scaled="1"/>
          </a:gradFill>
        </p:grpSpPr>
        <p:sp>
          <p:nvSpPr>
            <p:cNvPr id="41" name="Google Shape;338;p14">
              <a:extLst>
                <a:ext uri="{FF2B5EF4-FFF2-40B4-BE49-F238E27FC236}">
                  <a16:creationId xmlns:a16="http://schemas.microsoft.com/office/drawing/2014/main" id="{E385E772-237B-40C3-8BE4-34F533F1BD2F}"/>
                </a:ext>
              </a:extLst>
            </p:cNvPr>
            <p:cNvSpPr/>
            <p:nvPr/>
          </p:nvSpPr>
          <p:spPr>
            <a:xfrm>
              <a:off x="932594" y="6415039"/>
              <a:ext cx="153445" cy="153445"/>
            </a:xfrm>
            <a:custGeom>
              <a:avLst/>
              <a:gdLst/>
              <a:ahLst/>
              <a:cxnLst/>
              <a:rect l="l" t="t" r="r" b="b"/>
              <a:pathLst>
                <a:path w="153444" h="153444" extrusionOk="0">
                  <a:moveTo>
                    <a:pt x="77780" y="0"/>
                  </a:moveTo>
                  <a:cubicBezTo>
                    <a:pt x="34922" y="0"/>
                    <a:pt x="0" y="34922"/>
                    <a:pt x="0" y="77780"/>
                  </a:cubicBezTo>
                  <a:cubicBezTo>
                    <a:pt x="0" y="120639"/>
                    <a:pt x="34922" y="155561"/>
                    <a:pt x="77780" y="155561"/>
                  </a:cubicBezTo>
                  <a:cubicBezTo>
                    <a:pt x="120639" y="155561"/>
                    <a:pt x="155561" y="120639"/>
                    <a:pt x="155561" y="77780"/>
                  </a:cubicBezTo>
                  <a:cubicBezTo>
                    <a:pt x="155561" y="34922"/>
                    <a:pt x="120639" y="0"/>
                    <a:pt x="77780" y="0"/>
                  </a:cubicBezTo>
                  <a:close/>
                  <a:moveTo>
                    <a:pt x="77780" y="142333"/>
                  </a:moveTo>
                  <a:cubicBezTo>
                    <a:pt x="42330" y="142333"/>
                    <a:pt x="13228" y="113232"/>
                    <a:pt x="13228" y="77780"/>
                  </a:cubicBezTo>
                  <a:cubicBezTo>
                    <a:pt x="13228" y="42330"/>
                    <a:pt x="42330" y="13228"/>
                    <a:pt x="77780" y="13228"/>
                  </a:cubicBezTo>
                  <a:cubicBezTo>
                    <a:pt x="113232" y="13228"/>
                    <a:pt x="142333" y="42330"/>
                    <a:pt x="142333" y="77780"/>
                  </a:cubicBezTo>
                  <a:cubicBezTo>
                    <a:pt x="142333" y="113232"/>
                    <a:pt x="113232" y="142333"/>
                    <a:pt x="77780" y="14233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2" name="Google Shape;339;p14">
              <a:extLst>
                <a:ext uri="{FF2B5EF4-FFF2-40B4-BE49-F238E27FC236}">
                  <a16:creationId xmlns:a16="http://schemas.microsoft.com/office/drawing/2014/main" id="{F7E7BFED-A0D3-4A78-99F6-58696534C5FB}"/>
                </a:ext>
              </a:extLst>
            </p:cNvPr>
            <p:cNvSpPr/>
            <p:nvPr/>
          </p:nvSpPr>
          <p:spPr>
            <a:xfrm>
              <a:off x="1003967" y="6440436"/>
              <a:ext cx="10582" cy="21165"/>
            </a:xfrm>
            <a:custGeom>
              <a:avLst/>
              <a:gdLst/>
              <a:ahLst/>
              <a:cxnLst/>
              <a:rect l="l" t="t" r="r" b="b"/>
              <a:pathLst>
                <a:path w="10582" h="21164" extrusionOk="0">
                  <a:moveTo>
                    <a:pt x="6407" y="22752"/>
                  </a:moveTo>
                  <a:cubicBezTo>
                    <a:pt x="10111" y="22752"/>
                    <a:pt x="12757" y="20107"/>
                    <a:pt x="12757" y="16403"/>
                  </a:cubicBezTo>
                  <a:lnTo>
                    <a:pt x="12757" y="6350"/>
                  </a:lnTo>
                  <a:cubicBezTo>
                    <a:pt x="12757" y="2646"/>
                    <a:pt x="10111" y="0"/>
                    <a:pt x="6407" y="0"/>
                  </a:cubicBezTo>
                  <a:cubicBezTo>
                    <a:pt x="2703" y="0"/>
                    <a:pt x="58" y="2646"/>
                    <a:pt x="58" y="6350"/>
                  </a:cubicBezTo>
                  <a:lnTo>
                    <a:pt x="58" y="16403"/>
                  </a:lnTo>
                  <a:cubicBezTo>
                    <a:pt x="-471" y="19578"/>
                    <a:pt x="2703" y="22752"/>
                    <a:pt x="6407" y="22752"/>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3" name="Google Shape;340;p14">
              <a:extLst>
                <a:ext uri="{FF2B5EF4-FFF2-40B4-BE49-F238E27FC236}">
                  <a16:creationId xmlns:a16="http://schemas.microsoft.com/office/drawing/2014/main" id="{ADA91E71-E4B7-48A7-BB99-C005CC98CCFA}"/>
                </a:ext>
              </a:extLst>
            </p:cNvPr>
            <p:cNvSpPr/>
            <p:nvPr/>
          </p:nvSpPr>
          <p:spPr>
            <a:xfrm>
              <a:off x="1004025" y="6522450"/>
              <a:ext cx="10582" cy="21165"/>
            </a:xfrm>
            <a:custGeom>
              <a:avLst/>
              <a:gdLst/>
              <a:ahLst/>
              <a:cxnLst/>
              <a:rect l="l" t="t" r="r" b="b"/>
              <a:pathLst>
                <a:path w="10582" h="21164" extrusionOk="0">
                  <a:moveTo>
                    <a:pt x="6349" y="0"/>
                  </a:moveTo>
                  <a:cubicBezTo>
                    <a:pt x="2646" y="0"/>
                    <a:pt x="0" y="2646"/>
                    <a:pt x="0" y="6350"/>
                  </a:cubicBezTo>
                  <a:lnTo>
                    <a:pt x="0" y="16403"/>
                  </a:lnTo>
                  <a:cubicBezTo>
                    <a:pt x="0" y="20107"/>
                    <a:pt x="2646" y="22752"/>
                    <a:pt x="6349" y="22752"/>
                  </a:cubicBezTo>
                  <a:cubicBezTo>
                    <a:pt x="10053" y="22752"/>
                    <a:pt x="12699" y="20107"/>
                    <a:pt x="12699" y="16403"/>
                  </a:cubicBezTo>
                  <a:lnTo>
                    <a:pt x="12699" y="6350"/>
                  </a:lnTo>
                  <a:cubicBezTo>
                    <a:pt x="12699" y="2646"/>
                    <a:pt x="9524" y="0"/>
                    <a:pt x="6349"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4" name="Google Shape;341;p14">
              <a:extLst>
                <a:ext uri="{FF2B5EF4-FFF2-40B4-BE49-F238E27FC236}">
                  <a16:creationId xmlns:a16="http://schemas.microsoft.com/office/drawing/2014/main" id="{3104AA01-20BE-4496-9E83-BF951D3F63DA}"/>
                </a:ext>
              </a:extLst>
            </p:cNvPr>
            <p:cNvSpPr/>
            <p:nvPr/>
          </p:nvSpPr>
          <p:spPr>
            <a:xfrm>
              <a:off x="983918" y="6466892"/>
              <a:ext cx="52912" cy="52912"/>
            </a:xfrm>
            <a:custGeom>
              <a:avLst/>
              <a:gdLst/>
              <a:ahLst/>
              <a:cxnLst/>
              <a:rect l="l" t="t" r="r" b="b"/>
              <a:pathLst>
                <a:path w="52911" h="52911" extrusionOk="0">
                  <a:moveTo>
                    <a:pt x="36509" y="20107"/>
                  </a:moveTo>
                  <a:lnTo>
                    <a:pt x="25927" y="20107"/>
                  </a:lnTo>
                  <a:lnTo>
                    <a:pt x="16403" y="20107"/>
                  </a:lnTo>
                  <a:cubicBezTo>
                    <a:pt x="14286" y="20107"/>
                    <a:pt x="12699" y="18519"/>
                    <a:pt x="12699" y="16403"/>
                  </a:cubicBezTo>
                  <a:cubicBezTo>
                    <a:pt x="12699" y="14287"/>
                    <a:pt x="14286" y="12699"/>
                    <a:pt x="16403" y="12699"/>
                  </a:cubicBezTo>
                  <a:lnTo>
                    <a:pt x="46562" y="12699"/>
                  </a:lnTo>
                  <a:cubicBezTo>
                    <a:pt x="50266" y="12699"/>
                    <a:pt x="52912" y="10053"/>
                    <a:pt x="52912" y="6350"/>
                  </a:cubicBezTo>
                  <a:cubicBezTo>
                    <a:pt x="52912" y="2646"/>
                    <a:pt x="50266" y="0"/>
                    <a:pt x="46562" y="0"/>
                  </a:cubicBezTo>
                  <a:lnTo>
                    <a:pt x="16403" y="0"/>
                  </a:lnTo>
                  <a:cubicBezTo>
                    <a:pt x="7408" y="0"/>
                    <a:pt x="0" y="7408"/>
                    <a:pt x="0" y="16403"/>
                  </a:cubicBezTo>
                  <a:cubicBezTo>
                    <a:pt x="0" y="25398"/>
                    <a:pt x="7408" y="32806"/>
                    <a:pt x="16403" y="32806"/>
                  </a:cubicBezTo>
                  <a:lnTo>
                    <a:pt x="26456" y="32806"/>
                  </a:lnTo>
                  <a:lnTo>
                    <a:pt x="37038" y="32806"/>
                  </a:lnTo>
                  <a:cubicBezTo>
                    <a:pt x="39155" y="32806"/>
                    <a:pt x="40742" y="34393"/>
                    <a:pt x="40742" y="36509"/>
                  </a:cubicBezTo>
                  <a:cubicBezTo>
                    <a:pt x="40742" y="38626"/>
                    <a:pt x="39155" y="40214"/>
                    <a:pt x="37038" y="40214"/>
                  </a:cubicBezTo>
                  <a:lnTo>
                    <a:pt x="6349" y="40214"/>
                  </a:lnTo>
                  <a:cubicBezTo>
                    <a:pt x="2646" y="40214"/>
                    <a:pt x="0" y="42859"/>
                    <a:pt x="0" y="46563"/>
                  </a:cubicBezTo>
                  <a:cubicBezTo>
                    <a:pt x="0" y="50266"/>
                    <a:pt x="2646" y="52912"/>
                    <a:pt x="6349" y="52912"/>
                  </a:cubicBezTo>
                  <a:lnTo>
                    <a:pt x="37038" y="52912"/>
                  </a:lnTo>
                  <a:cubicBezTo>
                    <a:pt x="46033" y="52912"/>
                    <a:pt x="53441" y="45505"/>
                    <a:pt x="53441" y="36509"/>
                  </a:cubicBezTo>
                  <a:cubicBezTo>
                    <a:pt x="52912" y="27515"/>
                    <a:pt x="45504" y="20107"/>
                    <a:pt x="36509" y="2010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5" name="Google Shape;342;p14">
              <a:extLst>
                <a:ext uri="{FF2B5EF4-FFF2-40B4-BE49-F238E27FC236}">
                  <a16:creationId xmlns:a16="http://schemas.microsoft.com/office/drawing/2014/main" id="{9D403836-BCE5-4CC3-BD2A-C14A37A6ED85}"/>
                </a:ext>
              </a:extLst>
            </p:cNvPr>
            <p:cNvSpPr/>
            <p:nvPr/>
          </p:nvSpPr>
          <p:spPr>
            <a:xfrm>
              <a:off x="773329" y="6447315"/>
              <a:ext cx="280433" cy="280433"/>
            </a:xfrm>
            <a:custGeom>
              <a:avLst/>
              <a:gdLst/>
              <a:ahLst/>
              <a:cxnLst/>
              <a:rect l="l" t="t" r="r" b="b"/>
              <a:pathLst>
                <a:path w="280433" h="280433" extrusionOk="0">
                  <a:moveTo>
                    <a:pt x="275142" y="125401"/>
                  </a:moveTo>
                  <a:cubicBezTo>
                    <a:pt x="271438" y="125401"/>
                    <a:pt x="268792" y="128047"/>
                    <a:pt x="268792" y="131751"/>
                  </a:cubicBezTo>
                  <a:lnTo>
                    <a:pt x="268792" y="155032"/>
                  </a:lnTo>
                  <a:lnTo>
                    <a:pt x="246569" y="155032"/>
                  </a:lnTo>
                  <a:cubicBezTo>
                    <a:pt x="243395" y="155032"/>
                    <a:pt x="240749" y="157148"/>
                    <a:pt x="240220" y="160323"/>
                  </a:cubicBezTo>
                  <a:cubicBezTo>
                    <a:pt x="237574" y="174080"/>
                    <a:pt x="232283" y="186779"/>
                    <a:pt x="224876" y="197891"/>
                  </a:cubicBezTo>
                  <a:cubicBezTo>
                    <a:pt x="223288" y="200536"/>
                    <a:pt x="223288" y="203711"/>
                    <a:pt x="225405" y="206356"/>
                  </a:cubicBezTo>
                  <a:lnTo>
                    <a:pt x="241278" y="222230"/>
                  </a:lnTo>
                  <a:lnTo>
                    <a:pt x="221701" y="241807"/>
                  </a:lnTo>
                  <a:lnTo>
                    <a:pt x="205827" y="225934"/>
                  </a:lnTo>
                  <a:cubicBezTo>
                    <a:pt x="203711" y="223818"/>
                    <a:pt x="200007" y="223288"/>
                    <a:pt x="197361" y="225405"/>
                  </a:cubicBezTo>
                  <a:cubicBezTo>
                    <a:pt x="185721" y="233341"/>
                    <a:pt x="173022" y="238633"/>
                    <a:pt x="159794" y="240749"/>
                  </a:cubicBezTo>
                  <a:cubicBezTo>
                    <a:pt x="156619" y="241278"/>
                    <a:pt x="154503" y="243924"/>
                    <a:pt x="154503" y="247098"/>
                  </a:cubicBezTo>
                  <a:lnTo>
                    <a:pt x="154503" y="269322"/>
                  </a:lnTo>
                  <a:lnTo>
                    <a:pt x="126989" y="269322"/>
                  </a:lnTo>
                  <a:lnTo>
                    <a:pt x="126989" y="247098"/>
                  </a:lnTo>
                  <a:cubicBezTo>
                    <a:pt x="126989" y="243924"/>
                    <a:pt x="124872" y="241278"/>
                    <a:pt x="121697" y="240749"/>
                  </a:cubicBezTo>
                  <a:cubicBezTo>
                    <a:pt x="107940" y="238104"/>
                    <a:pt x="95241" y="232812"/>
                    <a:pt x="84130" y="225405"/>
                  </a:cubicBezTo>
                  <a:cubicBezTo>
                    <a:pt x="81484" y="223818"/>
                    <a:pt x="78310" y="223818"/>
                    <a:pt x="75664" y="225934"/>
                  </a:cubicBezTo>
                  <a:lnTo>
                    <a:pt x="59790" y="241807"/>
                  </a:lnTo>
                  <a:lnTo>
                    <a:pt x="40213" y="222230"/>
                  </a:lnTo>
                  <a:lnTo>
                    <a:pt x="56087" y="206356"/>
                  </a:lnTo>
                  <a:cubicBezTo>
                    <a:pt x="58203" y="204240"/>
                    <a:pt x="58732" y="200536"/>
                    <a:pt x="56616" y="197891"/>
                  </a:cubicBezTo>
                  <a:cubicBezTo>
                    <a:pt x="48679" y="186250"/>
                    <a:pt x="43388" y="173551"/>
                    <a:pt x="41271" y="160323"/>
                  </a:cubicBezTo>
                  <a:cubicBezTo>
                    <a:pt x="40742" y="157148"/>
                    <a:pt x="38097" y="155032"/>
                    <a:pt x="34922" y="155032"/>
                  </a:cubicBezTo>
                  <a:lnTo>
                    <a:pt x="12699" y="155032"/>
                  </a:lnTo>
                  <a:lnTo>
                    <a:pt x="12699" y="127518"/>
                  </a:lnTo>
                  <a:lnTo>
                    <a:pt x="34922" y="127518"/>
                  </a:lnTo>
                  <a:cubicBezTo>
                    <a:pt x="38097" y="127518"/>
                    <a:pt x="40742" y="125401"/>
                    <a:pt x="41271" y="122226"/>
                  </a:cubicBezTo>
                  <a:cubicBezTo>
                    <a:pt x="43917" y="108469"/>
                    <a:pt x="49208" y="95770"/>
                    <a:pt x="56616" y="84659"/>
                  </a:cubicBezTo>
                  <a:cubicBezTo>
                    <a:pt x="58203" y="82013"/>
                    <a:pt x="58203" y="78839"/>
                    <a:pt x="56087" y="76193"/>
                  </a:cubicBezTo>
                  <a:lnTo>
                    <a:pt x="40213" y="60320"/>
                  </a:lnTo>
                  <a:lnTo>
                    <a:pt x="59790" y="40742"/>
                  </a:lnTo>
                  <a:lnTo>
                    <a:pt x="75664" y="56615"/>
                  </a:lnTo>
                  <a:cubicBezTo>
                    <a:pt x="77780" y="58732"/>
                    <a:pt x="81484" y="59261"/>
                    <a:pt x="84130" y="57145"/>
                  </a:cubicBezTo>
                  <a:cubicBezTo>
                    <a:pt x="95770" y="49208"/>
                    <a:pt x="108469" y="43917"/>
                    <a:pt x="121697" y="41272"/>
                  </a:cubicBezTo>
                  <a:cubicBezTo>
                    <a:pt x="124872" y="40742"/>
                    <a:pt x="126989" y="38096"/>
                    <a:pt x="126989" y="34922"/>
                  </a:cubicBezTo>
                  <a:lnTo>
                    <a:pt x="126989" y="12699"/>
                  </a:lnTo>
                  <a:lnTo>
                    <a:pt x="151328" y="12699"/>
                  </a:lnTo>
                  <a:cubicBezTo>
                    <a:pt x="155032" y="12699"/>
                    <a:pt x="157677" y="10053"/>
                    <a:pt x="157677" y="6349"/>
                  </a:cubicBezTo>
                  <a:cubicBezTo>
                    <a:pt x="157677" y="2646"/>
                    <a:pt x="155032" y="0"/>
                    <a:pt x="151328" y="0"/>
                  </a:cubicBezTo>
                  <a:lnTo>
                    <a:pt x="120639" y="0"/>
                  </a:lnTo>
                  <a:cubicBezTo>
                    <a:pt x="116935" y="0"/>
                    <a:pt x="114290" y="2646"/>
                    <a:pt x="114290" y="6349"/>
                  </a:cubicBezTo>
                  <a:lnTo>
                    <a:pt x="114290" y="30160"/>
                  </a:lnTo>
                  <a:cubicBezTo>
                    <a:pt x="102649" y="32805"/>
                    <a:pt x="91538" y="37567"/>
                    <a:pt x="81484" y="43917"/>
                  </a:cubicBezTo>
                  <a:lnTo>
                    <a:pt x="65082" y="27514"/>
                  </a:lnTo>
                  <a:cubicBezTo>
                    <a:pt x="62436" y="24868"/>
                    <a:pt x="58203" y="24868"/>
                    <a:pt x="56087" y="27514"/>
                  </a:cubicBezTo>
                  <a:lnTo>
                    <a:pt x="27514" y="56086"/>
                  </a:lnTo>
                  <a:cubicBezTo>
                    <a:pt x="24869" y="58732"/>
                    <a:pt x="24869" y="62965"/>
                    <a:pt x="27514" y="65082"/>
                  </a:cubicBezTo>
                  <a:lnTo>
                    <a:pt x="43917" y="81484"/>
                  </a:lnTo>
                  <a:cubicBezTo>
                    <a:pt x="37567" y="91538"/>
                    <a:pt x="33334" y="102649"/>
                    <a:pt x="30160" y="114290"/>
                  </a:cubicBezTo>
                  <a:lnTo>
                    <a:pt x="6349" y="114290"/>
                  </a:lnTo>
                  <a:cubicBezTo>
                    <a:pt x="2646" y="114290"/>
                    <a:pt x="0" y="116935"/>
                    <a:pt x="0" y="120639"/>
                  </a:cubicBezTo>
                  <a:lnTo>
                    <a:pt x="0" y="160852"/>
                  </a:lnTo>
                  <a:cubicBezTo>
                    <a:pt x="0" y="164556"/>
                    <a:pt x="2646" y="167201"/>
                    <a:pt x="6349" y="167201"/>
                  </a:cubicBezTo>
                  <a:lnTo>
                    <a:pt x="30160" y="167201"/>
                  </a:lnTo>
                  <a:cubicBezTo>
                    <a:pt x="32805" y="178842"/>
                    <a:pt x="37567" y="189954"/>
                    <a:pt x="43917" y="200007"/>
                  </a:cubicBezTo>
                  <a:lnTo>
                    <a:pt x="27514" y="216410"/>
                  </a:lnTo>
                  <a:cubicBezTo>
                    <a:pt x="24869" y="219055"/>
                    <a:pt x="24869" y="223288"/>
                    <a:pt x="27514" y="225405"/>
                  </a:cubicBezTo>
                  <a:lnTo>
                    <a:pt x="56087" y="253977"/>
                  </a:lnTo>
                  <a:cubicBezTo>
                    <a:pt x="57145" y="255035"/>
                    <a:pt x="58732" y="256094"/>
                    <a:pt x="60849" y="256094"/>
                  </a:cubicBezTo>
                  <a:cubicBezTo>
                    <a:pt x="62436" y="256094"/>
                    <a:pt x="64023" y="255565"/>
                    <a:pt x="65611" y="253977"/>
                  </a:cubicBezTo>
                  <a:lnTo>
                    <a:pt x="82543" y="237575"/>
                  </a:lnTo>
                  <a:cubicBezTo>
                    <a:pt x="92596" y="243924"/>
                    <a:pt x="103707" y="248157"/>
                    <a:pt x="115348" y="251332"/>
                  </a:cubicBezTo>
                  <a:lnTo>
                    <a:pt x="115348" y="275142"/>
                  </a:lnTo>
                  <a:cubicBezTo>
                    <a:pt x="115348" y="278845"/>
                    <a:pt x="117993" y="281491"/>
                    <a:pt x="121697" y="281491"/>
                  </a:cubicBezTo>
                  <a:lnTo>
                    <a:pt x="161910" y="281491"/>
                  </a:lnTo>
                  <a:cubicBezTo>
                    <a:pt x="165614" y="281491"/>
                    <a:pt x="168260" y="278845"/>
                    <a:pt x="168260" y="275142"/>
                  </a:cubicBezTo>
                  <a:lnTo>
                    <a:pt x="168260" y="251332"/>
                  </a:lnTo>
                  <a:cubicBezTo>
                    <a:pt x="179900" y="248686"/>
                    <a:pt x="191012" y="243924"/>
                    <a:pt x="201065" y="237575"/>
                  </a:cubicBezTo>
                  <a:lnTo>
                    <a:pt x="217468" y="253977"/>
                  </a:lnTo>
                  <a:cubicBezTo>
                    <a:pt x="218526" y="255035"/>
                    <a:pt x="220113" y="256094"/>
                    <a:pt x="222230" y="256094"/>
                  </a:cubicBezTo>
                  <a:cubicBezTo>
                    <a:pt x="223817" y="256094"/>
                    <a:pt x="225405" y="255565"/>
                    <a:pt x="226992" y="253977"/>
                  </a:cubicBezTo>
                  <a:lnTo>
                    <a:pt x="255564" y="225405"/>
                  </a:lnTo>
                  <a:cubicBezTo>
                    <a:pt x="258210" y="222759"/>
                    <a:pt x="258210" y="218526"/>
                    <a:pt x="255564" y="216410"/>
                  </a:cubicBezTo>
                  <a:lnTo>
                    <a:pt x="239162" y="200007"/>
                  </a:lnTo>
                  <a:cubicBezTo>
                    <a:pt x="245511" y="189954"/>
                    <a:pt x="249744" y="178842"/>
                    <a:pt x="252919" y="167201"/>
                  </a:cubicBezTo>
                  <a:lnTo>
                    <a:pt x="276729" y="167201"/>
                  </a:lnTo>
                  <a:cubicBezTo>
                    <a:pt x="280433" y="167201"/>
                    <a:pt x="283079" y="164556"/>
                    <a:pt x="283079" y="160852"/>
                  </a:cubicBezTo>
                  <a:lnTo>
                    <a:pt x="283079" y="131222"/>
                  </a:lnTo>
                  <a:cubicBezTo>
                    <a:pt x="281491" y="128576"/>
                    <a:pt x="278317" y="125401"/>
                    <a:pt x="275142" y="12540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46" name="Google Shape;343;p14">
              <a:extLst>
                <a:ext uri="{FF2B5EF4-FFF2-40B4-BE49-F238E27FC236}">
                  <a16:creationId xmlns:a16="http://schemas.microsoft.com/office/drawing/2014/main" id="{79B4AA88-ACCC-47DB-BF05-D23A6D97BFE9}"/>
                </a:ext>
              </a:extLst>
            </p:cNvPr>
            <p:cNvSpPr/>
            <p:nvPr/>
          </p:nvSpPr>
          <p:spPr>
            <a:xfrm>
              <a:off x="840527" y="6515572"/>
              <a:ext cx="142862" cy="142862"/>
            </a:xfrm>
            <a:custGeom>
              <a:avLst/>
              <a:gdLst/>
              <a:ahLst/>
              <a:cxnLst/>
              <a:rect l="l" t="t" r="r" b="b"/>
              <a:pathLst>
                <a:path w="142862" h="142862" extrusionOk="0">
                  <a:moveTo>
                    <a:pt x="73548" y="133867"/>
                  </a:moveTo>
                  <a:cubicBezTo>
                    <a:pt x="40213" y="133867"/>
                    <a:pt x="12699" y="106882"/>
                    <a:pt x="12699" y="73018"/>
                  </a:cubicBezTo>
                  <a:cubicBezTo>
                    <a:pt x="12699" y="39155"/>
                    <a:pt x="39684" y="12169"/>
                    <a:pt x="73548" y="12169"/>
                  </a:cubicBezTo>
                  <a:cubicBezTo>
                    <a:pt x="74606" y="12169"/>
                    <a:pt x="76193" y="12169"/>
                    <a:pt x="77251" y="12699"/>
                  </a:cubicBezTo>
                  <a:lnTo>
                    <a:pt x="79897" y="13228"/>
                  </a:lnTo>
                  <a:cubicBezTo>
                    <a:pt x="83072" y="13757"/>
                    <a:pt x="86775" y="11111"/>
                    <a:pt x="86775" y="7408"/>
                  </a:cubicBezTo>
                  <a:cubicBezTo>
                    <a:pt x="87305" y="3704"/>
                    <a:pt x="84659" y="529"/>
                    <a:pt x="80955" y="529"/>
                  </a:cubicBezTo>
                  <a:lnTo>
                    <a:pt x="78839" y="529"/>
                  </a:lnTo>
                  <a:cubicBezTo>
                    <a:pt x="77251" y="529"/>
                    <a:pt x="75135" y="0"/>
                    <a:pt x="73548" y="0"/>
                  </a:cubicBezTo>
                  <a:cubicBezTo>
                    <a:pt x="32805" y="0"/>
                    <a:pt x="0" y="32805"/>
                    <a:pt x="0" y="73548"/>
                  </a:cubicBezTo>
                  <a:cubicBezTo>
                    <a:pt x="0" y="114290"/>
                    <a:pt x="32805" y="147095"/>
                    <a:pt x="73548" y="147095"/>
                  </a:cubicBezTo>
                  <a:cubicBezTo>
                    <a:pt x="114290" y="147095"/>
                    <a:pt x="147095" y="114290"/>
                    <a:pt x="147095" y="73548"/>
                  </a:cubicBezTo>
                  <a:cubicBezTo>
                    <a:pt x="147095" y="71960"/>
                    <a:pt x="147095" y="70372"/>
                    <a:pt x="146566" y="68785"/>
                  </a:cubicBezTo>
                  <a:lnTo>
                    <a:pt x="146566" y="66669"/>
                  </a:lnTo>
                  <a:cubicBezTo>
                    <a:pt x="146037" y="62965"/>
                    <a:pt x="142862" y="60320"/>
                    <a:pt x="139687" y="60849"/>
                  </a:cubicBezTo>
                  <a:cubicBezTo>
                    <a:pt x="135984" y="61378"/>
                    <a:pt x="133338" y="64552"/>
                    <a:pt x="133867" y="67727"/>
                  </a:cubicBezTo>
                  <a:lnTo>
                    <a:pt x="134396" y="70372"/>
                  </a:lnTo>
                  <a:cubicBezTo>
                    <a:pt x="134396" y="71431"/>
                    <a:pt x="134925" y="72489"/>
                    <a:pt x="134925" y="73548"/>
                  </a:cubicBezTo>
                  <a:cubicBezTo>
                    <a:pt x="134396" y="106882"/>
                    <a:pt x="106882" y="133867"/>
                    <a:pt x="73548" y="13386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
        <p:nvSpPr>
          <p:cNvPr id="50" name="Google Shape;145;ge022e551d8_0_91">
            <a:extLst>
              <a:ext uri="{FF2B5EF4-FFF2-40B4-BE49-F238E27FC236}">
                <a16:creationId xmlns:a16="http://schemas.microsoft.com/office/drawing/2014/main" id="{16D22873-FC27-4C05-81B8-3602C52C0EEB}"/>
              </a:ext>
            </a:extLst>
          </p:cNvPr>
          <p:cNvSpPr txBox="1"/>
          <p:nvPr/>
        </p:nvSpPr>
        <p:spPr>
          <a:xfrm>
            <a:off x="566928" y="5712499"/>
            <a:ext cx="9345167" cy="707886"/>
          </a:xfrm>
          <a:prstGeom prst="rect">
            <a:avLst/>
          </a:prstGeom>
          <a:noFill/>
          <a:ln>
            <a:noFill/>
          </a:ln>
        </p:spPr>
        <p:txBody>
          <a:bodyPr spcFirstLastPara="1" wrap="square" lIns="0" tIns="0" rIns="0" bIns="0" anchor="t" anchorCtr="0">
            <a:spAutoFit/>
          </a:bodyPr>
          <a:lstStyle/>
          <a:p>
            <a:pPr lvl="0">
              <a:lnSpc>
                <a:spcPct val="115000"/>
              </a:lnSpc>
              <a:buSzPts val="2100"/>
            </a:pPr>
            <a:r>
              <a:rPr lang="en-IN" sz="2000" b="1" dirty="0">
                <a:solidFill>
                  <a:srgbClr val="1D497D"/>
                </a:solidFill>
                <a:latin typeface="Source Sans Pro"/>
                <a:ea typeface="Source Sans Pro"/>
                <a:cs typeface="Source Sans Pro"/>
                <a:sym typeface="Source Sans Pro"/>
              </a:rPr>
              <a:t>Not prescriptive - menu of options to draw on and tailor to particulars of political context and needs/goals/constraints of actor or organization working on GEI</a:t>
            </a:r>
          </a:p>
        </p:txBody>
      </p:sp>
      <p:grpSp>
        <p:nvGrpSpPr>
          <p:cNvPr id="3" name="Group 2">
            <a:extLst>
              <a:ext uri="{FF2B5EF4-FFF2-40B4-BE49-F238E27FC236}">
                <a16:creationId xmlns:a16="http://schemas.microsoft.com/office/drawing/2014/main" id="{AFC296A1-229A-4228-9902-40DB0A421250}"/>
              </a:ext>
            </a:extLst>
          </p:cNvPr>
          <p:cNvGrpSpPr/>
          <p:nvPr/>
        </p:nvGrpSpPr>
        <p:grpSpPr>
          <a:xfrm flipH="1">
            <a:off x="438912" y="5563616"/>
            <a:ext cx="8430768" cy="73152"/>
            <a:chOff x="1627632" y="5691632"/>
            <a:chExt cx="8430768" cy="73152"/>
          </a:xfrm>
        </p:grpSpPr>
        <p:cxnSp>
          <p:nvCxnSpPr>
            <p:cNvPr id="7" name="Straight Connector 6">
              <a:extLst>
                <a:ext uri="{FF2B5EF4-FFF2-40B4-BE49-F238E27FC236}">
                  <a16:creationId xmlns:a16="http://schemas.microsoft.com/office/drawing/2014/main" id="{3D584C77-F8B3-4F5C-8BEF-1C04711ED962}"/>
                </a:ext>
              </a:extLst>
            </p:cNvPr>
            <p:cNvCxnSpPr>
              <a:cxnSpLocks/>
            </p:cNvCxnSpPr>
            <p:nvPr/>
          </p:nvCxnSpPr>
          <p:spPr>
            <a:xfrm flipH="1">
              <a:off x="1627632" y="5691632"/>
              <a:ext cx="8430768" cy="0"/>
            </a:xfrm>
            <a:prstGeom prst="line">
              <a:avLst/>
            </a:prstGeom>
            <a:ln>
              <a:solidFill>
                <a:srgbClr val="335078"/>
              </a:soli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D34E462-CA8E-42F6-BF0A-7D5282295A7B}"/>
                </a:ext>
              </a:extLst>
            </p:cNvPr>
            <p:cNvCxnSpPr>
              <a:cxnSpLocks/>
            </p:cNvCxnSpPr>
            <p:nvPr/>
          </p:nvCxnSpPr>
          <p:spPr>
            <a:xfrm flipH="1">
              <a:off x="1719072" y="5764784"/>
              <a:ext cx="8339328" cy="0"/>
            </a:xfrm>
            <a:prstGeom prst="line">
              <a:avLst/>
            </a:prstGeom>
            <a:ln>
              <a:solidFill>
                <a:srgbClr val="335078"/>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199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403480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7"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566928" y="385542"/>
            <a:ext cx="9180576" cy="505267"/>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IN" sz="3200" b="1" dirty="0">
                <a:solidFill>
                  <a:srgbClr val="FFFFFF"/>
                </a:solidFill>
              </a:rPr>
              <a:t>Navigating political obstacles</a:t>
            </a:r>
            <a:endParaRPr sz="24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49" name="Google Shape;106;gde4c88a1d5_0_11">
            <a:extLst>
              <a:ext uri="{FF2B5EF4-FFF2-40B4-BE49-F238E27FC236}">
                <a16:creationId xmlns:a16="http://schemas.microsoft.com/office/drawing/2014/main" id="{294CB370-5A28-4B74-9F41-0BA8B787FE05}"/>
              </a:ext>
            </a:extLst>
          </p:cNvPr>
          <p:cNvSpPr/>
          <p:nvPr/>
        </p:nvSpPr>
        <p:spPr>
          <a:xfrm rot="5400000">
            <a:off x="4562475" y="-2367913"/>
            <a:ext cx="1024890" cy="9235441"/>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51" name="Google Shape;178;gde4b5b6430_0_33">
            <a:extLst>
              <a:ext uri="{FF2B5EF4-FFF2-40B4-BE49-F238E27FC236}">
                <a16:creationId xmlns:a16="http://schemas.microsoft.com/office/drawing/2014/main" id="{DCFF213E-90C6-47DD-A108-556A34192308}"/>
              </a:ext>
            </a:extLst>
          </p:cNvPr>
          <p:cNvSpPr txBox="1"/>
          <p:nvPr/>
        </p:nvSpPr>
        <p:spPr>
          <a:xfrm>
            <a:off x="653950" y="1771984"/>
            <a:ext cx="8909150" cy="955646"/>
          </a:xfrm>
          <a:prstGeom prst="rect">
            <a:avLst/>
          </a:prstGeom>
          <a:noFill/>
          <a:ln>
            <a:noFill/>
          </a:ln>
        </p:spPr>
        <p:txBody>
          <a:bodyPr spcFirstLastPara="1" wrap="square" lIns="0" tIns="0" rIns="0" bIns="0" anchor="t" anchorCtr="0">
            <a:spAutoFit/>
          </a:bodyPr>
          <a:lstStyle/>
          <a:p>
            <a:pPr lvl="0">
              <a:lnSpc>
                <a:spcPct val="115000"/>
              </a:lnSpc>
              <a:buSzPts val="1850"/>
            </a:pPr>
            <a:r>
              <a:rPr lang="en-US" sz="1800" b="1" i="1" u="none" strike="noStrike" cap="none" dirty="0">
                <a:solidFill>
                  <a:srgbClr val="335078"/>
                </a:solidFill>
                <a:latin typeface="Source Sans Pro"/>
                <a:ea typeface="Source Sans Pro"/>
                <a:cs typeface="Source Sans Pro"/>
                <a:sym typeface="Source Sans Pro"/>
              </a:rPr>
              <a:t>Premise: </a:t>
            </a:r>
            <a:r>
              <a:rPr lang="en-IN" sz="1800" b="1" i="1" dirty="0">
                <a:solidFill>
                  <a:srgbClr val="335078"/>
                </a:solidFill>
                <a:latin typeface="Source Sans Pro"/>
                <a:ea typeface="Source Sans Pro"/>
                <a:cs typeface="Source Sans Pro"/>
                <a:sym typeface="Source Sans Pro"/>
              </a:rPr>
              <a:t>This approach involves  “working with the grain” or accepting political </a:t>
            </a:r>
            <a:br>
              <a:rPr lang="en-IN" sz="1800" b="1" i="1" dirty="0">
                <a:solidFill>
                  <a:srgbClr val="335078"/>
                </a:solidFill>
                <a:latin typeface="Source Sans Pro"/>
                <a:ea typeface="Source Sans Pro"/>
                <a:cs typeface="Source Sans Pro"/>
                <a:sym typeface="Source Sans Pro"/>
              </a:rPr>
            </a:br>
            <a:r>
              <a:rPr lang="en-IN" sz="1800" b="1" i="1" dirty="0">
                <a:solidFill>
                  <a:srgbClr val="335078"/>
                </a:solidFill>
                <a:latin typeface="Source Sans Pro"/>
                <a:ea typeface="Source Sans Pro"/>
                <a:cs typeface="Source Sans Pro"/>
                <a:sym typeface="Source Sans Pro"/>
              </a:rPr>
              <a:t>realities as they are, prioritizing feasibility in reforms, and opportunistically seeking progress wherever possible within the </a:t>
            </a:r>
            <a:r>
              <a:rPr lang="en-IN" sz="1800" b="1" i="1" dirty="0" err="1">
                <a:solidFill>
                  <a:srgbClr val="335078"/>
                </a:solidFill>
                <a:latin typeface="Source Sans Pro"/>
                <a:ea typeface="Source Sans Pro"/>
                <a:cs typeface="Source Sans Pro"/>
                <a:sym typeface="Source Sans Pro"/>
              </a:rPr>
              <a:t>the</a:t>
            </a:r>
            <a:r>
              <a:rPr lang="en-IN" sz="1800" b="1" i="1" dirty="0">
                <a:solidFill>
                  <a:srgbClr val="335078"/>
                </a:solidFill>
                <a:latin typeface="Source Sans Pro"/>
                <a:ea typeface="Source Sans Pro"/>
                <a:cs typeface="Source Sans Pro"/>
                <a:sym typeface="Source Sans Pro"/>
              </a:rPr>
              <a:t> obstacles and opportunities of a given context.</a:t>
            </a:r>
            <a:endParaRPr sz="1050" b="1" i="0" u="none" strike="noStrike" cap="none" dirty="0">
              <a:solidFill>
                <a:schemeClr val="dk1"/>
              </a:solidFill>
              <a:latin typeface="Arial"/>
              <a:ea typeface="Arial"/>
              <a:cs typeface="Arial"/>
              <a:sym typeface="Arial"/>
            </a:endParaRPr>
          </a:p>
        </p:txBody>
      </p:sp>
      <p:grpSp>
        <p:nvGrpSpPr>
          <p:cNvPr id="54" name="Group 53">
            <a:extLst>
              <a:ext uri="{FF2B5EF4-FFF2-40B4-BE49-F238E27FC236}">
                <a16:creationId xmlns:a16="http://schemas.microsoft.com/office/drawing/2014/main" id="{1D40FCD4-50C5-4DE6-B0E4-16AAE5BACAE2}"/>
              </a:ext>
            </a:extLst>
          </p:cNvPr>
          <p:cNvGrpSpPr/>
          <p:nvPr/>
        </p:nvGrpSpPr>
        <p:grpSpPr>
          <a:xfrm rot="5400000">
            <a:off x="8575744" y="1337156"/>
            <a:ext cx="751760" cy="786725"/>
            <a:chOff x="8459920" y="1688907"/>
            <a:chExt cx="751760" cy="786725"/>
          </a:xfrm>
        </p:grpSpPr>
        <p:sp>
          <p:nvSpPr>
            <p:cNvPr id="56" name="Freeform: Shape 55">
              <a:extLst>
                <a:ext uri="{FF2B5EF4-FFF2-40B4-BE49-F238E27FC236}">
                  <a16:creationId xmlns:a16="http://schemas.microsoft.com/office/drawing/2014/main" id="{D5FC2DAB-2788-4B33-A03C-36653137752A}"/>
                </a:ext>
              </a:extLst>
            </p:cNvPr>
            <p:cNvSpPr/>
            <p:nvPr/>
          </p:nvSpPr>
          <p:spPr>
            <a:xfrm>
              <a:off x="8459920" y="1688907"/>
              <a:ext cx="387119" cy="786725"/>
            </a:xfrm>
            <a:custGeom>
              <a:avLst/>
              <a:gdLst>
                <a:gd name="connsiteX0" fmla="*/ 387119 w 387118"/>
                <a:gd name="connsiteY0" fmla="*/ 0 h 786724"/>
                <a:gd name="connsiteX1" fmla="*/ 0 w 387118"/>
                <a:gd name="connsiteY1" fmla="*/ 394611 h 786724"/>
                <a:gd name="connsiteX2" fmla="*/ 387119 w 387118"/>
                <a:gd name="connsiteY2" fmla="*/ 789222 h 786724"/>
                <a:gd name="connsiteX3" fmla="*/ 387119 w 387118"/>
                <a:gd name="connsiteY3" fmla="*/ 0 h 786724"/>
              </a:gdLst>
              <a:ahLst/>
              <a:cxnLst>
                <a:cxn ang="0">
                  <a:pos x="connsiteX0" y="connsiteY0"/>
                </a:cxn>
                <a:cxn ang="0">
                  <a:pos x="connsiteX1" y="connsiteY1"/>
                </a:cxn>
                <a:cxn ang="0">
                  <a:pos x="connsiteX2" y="connsiteY2"/>
                </a:cxn>
                <a:cxn ang="0">
                  <a:pos x="connsiteX3" y="connsiteY3"/>
                </a:cxn>
              </a:cxnLst>
              <a:rect l="l" t="t" r="r" b="b"/>
              <a:pathLst>
                <a:path w="387118" h="786724">
                  <a:moveTo>
                    <a:pt x="387119" y="0"/>
                  </a:moveTo>
                  <a:cubicBezTo>
                    <a:pt x="172330" y="3746"/>
                    <a:pt x="0" y="179823"/>
                    <a:pt x="0" y="394611"/>
                  </a:cubicBezTo>
                  <a:cubicBezTo>
                    <a:pt x="0" y="609399"/>
                    <a:pt x="173579" y="785476"/>
                    <a:pt x="387119" y="789222"/>
                  </a:cubicBezTo>
                  <a:lnTo>
                    <a:pt x="387119" y="0"/>
                  </a:ln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C0C0C"/>
                </a:solidFill>
                <a:effectLst/>
                <a:uLnTx/>
                <a:uFillTx/>
                <a:latin typeface="Calibri"/>
                <a:ea typeface="+mn-ea"/>
                <a:cs typeface="+mn-cs"/>
              </a:endParaRPr>
            </a:p>
          </p:txBody>
        </p:sp>
        <p:sp>
          <p:nvSpPr>
            <p:cNvPr id="57" name="Freeform: Shape 56">
              <a:extLst>
                <a:ext uri="{FF2B5EF4-FFF2-40B4-BE49-F238E27FC236}">
                  <a16:creationId xmlns:a16="http://schemas.microsoft.com/office/drawing/2014/main" id="{7FF87529-AA20-4223-89D1-303EE47E5D3E}"/>
                </a:ext>
              </a:extLst>
            </p:cNvPr>
            <p:cNvSpPr/>
            <p:nvPr/>
          </p:nvSpPr>
          <p:spPr>
            <a:xfrm>
              <a:off x="8512369" y="1733863"/>
              <a:ext cx="699311" cy="699311"/>
            </a:xfrm>
            <a:custGeom>
              <a:avLst/>
              <a:gdLst>
                <a:gd name="connsiteX0" fmla="*/ 704306 w 699310"/>
                <a:gd name="connsiteY0" fmla="*/ 352153 h 699310"/>
                <a:gd name="connsiteX1" fmla="*/ 352153 w 699310"/>
                <a:gd name="connsiteY1" fmla="*/ 704306 h 699310"/>
                <a:gd name="connsiteX2" fmla="*/ 0 w 699310"/>
                <a:gd name="connsiteY2" fmla="*/ 352153 h 699310"/>
                <a:gd name="connsiteX3" fmla="*/ 352153 w 699310"/>
                <a:gd name="connsiteY3" fmla="*/ 0 h 699310"/>
                <a:gd name="connsiteX4" fmla="*/ 704306 w 699310"/>
                <a:gd name="connsiteY4" fmla="*/ 352153 h 6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10" h="699310">
                  <a:moveTo>
                    <a:pt x="704306" y="352153"/>
                  </a:moveTo>
                  <a:cubicBezTo>
                    <a:pt x="704306" y="546642"/>
                    <a:pt x="546642" y="704306"/>
                    <a:pt x="352153" y="704306"/>
                  </a:cubicBezTo>
                  <a:cubicBezTo>
                    <a:pt x="157665" y="704306"/>
                    <a:pt x="0" y="546642"/>
                    <a:pt x="0" y="352153"/>
                  </a:cubicBezTo>
                  <a:cubicBezTo>
                    <a:pt x="0" y="157664"/>
                    <a:pt x="157664" y="0"/>
                    <a:pt x="352153" y="0"/>
                  </a:cubicBezTo>
                  <a:cubicBezTo>
                    <a:pt x="546642" y="0"/>
                    <a:pt x="704306" y="157664"/>
                    <a:pt x="704306" y="352153"/>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77559E44-3B4A-4A5C-AF2A-10538CEBE115}"/>
                </a:ext>
              </a:extLst>
            </p:cNvPr>
            <p:cNvSpPr/>
            <p:nvPr/>
          </p:nvSpPr>
          <p:spPr>
            <a:xfrm>
              <a:off x="8534978" y="1748848"/>
              <a:ext cx="674335" cy="661848"/>
            </a:xfrm>
            <a:custGeom>
              <a:avLst/>
              <a:gdLst>
                <a:gd name="connsiteX0" fmla="*/ 674336 w 674335"/>
                <a:gd name="connsiteY0" fmla="*/ 337168 h 661847"/>
                <a:gd name="connsiteX1" fmla="*/ 337168 w 674335"/>
                <a:gd name="connsiteY1" fmla="*/ 674335 h 661847"/>
                <a:gd name="connsiteX2" fmla="*/ 0 w 674335"/>
                <a:gd name="connsiteY2" fmla="*/ 337168 h 661847"/>
                <a:gd name="connsiteX3" fmla="*/ 337168 w 674335"/>
                <a:gd name="connsiteY3" fmla="*/ 0 h 661847"/>
                <a:gd name="connsiteX4" fmla="*/ 674336 w 674335"/>
                <a:gd name="connsiteY4" fmla="*/ 337168 h 66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335" h="661847">
                  <a:moveTo>
                    <a:pt x="674336" y="337168"/>
                  </a:moveTo>
                  <a:cubicBezTo>
                    <a:pt x="674336" y="523380"/>
                    <a:pt x="523380" y="674335"/>
                    <a:pt x="337168" y="674335"/>
                  </a:cubicBezTo>
                  <a:cubicBezTo>
                    <a:pt x="150955" y="674335"/>
                    <a:pt x="0" y="523380"/>
                    <a:pt x="0" y="337168"/>
                  </a:cubicBezTo>
                  <a:cubicBezTo>
                    <a:pt x="0" y="150955"/>
                    <a:pt x="150955" y="0"/>
                    <a:pt x="337168" y="0"/>
                  </a:cubicBezTo>
                  <a:cubicBezTo>
                    <a:pt x="523380" y="0"/>
                    <a:pt x="674336" y="150955"/>
                    <a:pt x="674336" y="337168"/>
                  </a:cubicBezTo>
                  <a:close/>
                </a:path>
              </a:pathLst>
            </a:custGeom>
            <a:solidFill>
              <a:sysClr val="window" lastClr="FFFFFF"/>
            </a:soli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C0C0C"/>
                </a:solidFill>
                <a:effectLst/>
                <a:uLnTx/>
                <a:uFillTx/>
                <a:latin typeface="Calibri"/>
                <a:ea typeface="+mn-ea"/>
                <a:cs typeface="+mn-cs"/>
              </a:endParaRPr>
            </a:p>
          </p:txBody>
        </p:sp>
      </p:grpSp>
      <p:grpSp>
        <p:nvGrpSpPr>
          <p:cNvPr id="26" name="Google Shape;137;p13">
            <a:extLst>
              <a:ext uri="{FF2B5EF4-FFF2-40B4-BE49-F238E27FC236}">
                <a16:creationId xmlns:a16="http://schemas.microsoft.com/office/drawing/2014/main" id="{75A16D94-BA7B-46D9-BFD1-23265EFB8F07}"/>
              </a:ext>
            </a:extLst>
          </p:cNvPr>
          <p:cNvGrpSpPr/>
          <p:nvPr/>
        </p:nvGrpSpPr>
        <p:grpSpPr>
          <a:xfrm>
            <a:off x="8729754" y="1510499"/>
            <a:ext cx="447888" cy="508673"/>
            <a:chOff x="3860226" y="1798162"/>
            <a:chExt cx="233312" cy="264975"/>
          </a:xfrm>
          <a:gradFill>
            <a:gsLst>
              <a:gs pos="0">
                <a:srgbClr val="377569"/>
              </a:gs>
              <a:gs pos="100000">
                <a:srgbClr val="335078"/>
              </a:gs>
            </a:gsLst>
            <a:lin ang="0" scaled="1"/>
          </a:gradFill>
        </p:grpSpPr>
        <p:sp>
          <p:nvSpPr>
            <p:cNvPr id="27" name="Google Shape;138;p13">
              <a:extLst>
                <a:ext uri="{FF2B5EF4-FFF2-40B4-BE49-F238E27FC236}">
                  <a16:creationId xmlns:a16="http://schemas.microsoft.com/office/drawing/2014/main" id="{02B9341D-E2B5-47DB-A19A-0804585CCEDF}"/>
                </a:ext>
              </a:extLst>
            </p:cNvPr>
            <p:cNvSpPr/>
            <p:nvPr/>
          </p:nvSpPr>
          <p:spPr>
            <a:xfrm>
              <a:off x="3860226" y="1798162"/>
              <a:ext cx="233312" cy="264975"/>
            </a:xfrm>
            <a:custGeom>
              <a:avLst/>
              <a:gdLst/>
              <a:ahLst/>
              <a:cxnLst/>
              <a:rect l="l" t="t" r="r" b="b"/>
              <a:pathLst>
                <a:path w="616" h="699" extrusionOk="0">
                  <a:moveTo>
                    <a:pt x="387" y="91"/>
                  </a:moveTo>
                  <a:lnTo>
                    <a:pt x="387" y="91"/>
                  </a:lnTo>
                  <a:cubicBezTo>
                    <a:pt x="387" y="66"/>
                    <a:pt x="387" y="66"/>
                    <a:pt x="387" y="66"/>
                  </a:cubicBezTo>
                  <a:cubicBezTo>
                    <a:pt x="395" y="66"/>
                    <a:pt x="395" y="66"/>
                    <a:pt x="395" y="66"/>
                  </a:cubicBezTo>
                  <a:cubicBezTo>
                    <a:pt x="411" y="66"/>
                    <a:pt x="424" y="54"/>
                    <a:pt x="424" y="37"/>
                  </a:cubicBezTo>
                  <a:cubicBezTo>
                    <a:pt x="424" y="29"/>
                    <a:pt x="424" y="29"/>
                    <a:pt x="424" y="29"/>
                  </a:cubicBezTo>
                  <a:cubicBezTo>
                    <a:pt x="424" y="12"/>
                    <a:pt x="411" y="0"/>
                    <a:pt x="395" y="0"/>
                  </a:cubicBezTo>
                  <a:cubicBezTo>
                    <a:pt x="224" y="0"/>
                    <a:pt x="224" y="0"/>
                    <a:pt x="224" y="0"/>
                  </a:cubicBezTo>
                  <a:cubicBezTo>
                    <a:pt x="208" y="0"/>
                    <a:pt x="195" y="12"/>
                    <a:pt x="195" y="29"/>
                  </a:cubicBezTo>
                  <a:cubicBezTo>
                    <a:pt x="195" y="37"/>
                    <a:pt x="195" y="37"/>
                    <a:pt x="195" y="37"/>
                  </a:cubicBezTo>
                  <a:cubicBezTo>
                    <a:pt x="195" y="54"/>
                    <a:pt x="208" y="66"/>
                    <a:pt x="224" y="66"/>
                  </a:cubicBezTo>
                  <a:cubicBezTo>
                    <a:pt x="233" y="66"/>
                    <a:pt x="233" y="66"/>
                    <a:pt x="233" y="66"/>
                  </a:cubicBezTo>
                  <a:cubicBezTo>
                    <a:pt x="233" y="91"/>
                    <a:pt x="233" y="91"/>
                    <a:pt x="233" y="91"/>
                  </a:cubicBezTo>
                  <a:cubicBezTo>
                    <a:pt x="100" y="124"/>
                    <a:pt x="0" y="245"/>
                    <a:pt x="0" y="391"/>
                  </a:cubicBezTo>
                  <a:cubicBezTo>
                    <a:pt x="0" y="561"/>
                    <a:pt x="137" y="698"/>
                    <a:pt x="308" y="698"/>
                  </a:cubicBezTo>
                  <a:cubicBezTo>
                    <a:pt x="478" y="698"/>
                    <a:pt x="615" y="561"/>
                    <a:pt x="615" y="391"/>
                  </a:cubicBezTo>
                  <a:cubicBezTo>
                    <a:pt x="615" y="249"/>
                    <a:pt x="520" y="129"/>
                    <a:pt x="387" y="91"/>
                  </a:cubicBezTo>
                  <a:close/>
                  <a:moveTo>
                    <a:pt x="224" y="37"/>
                  </a:moveTo>
                  <a:lnTo>
                    <a:pt x="224" y="37"/>
                  </a:lnTo>
                  <a:cubicBezTo>
                    <a:pt x="224" y="29"/>
                    <a:pt x="224" y="29"/>
                    <a:pt x="224" y="29"/>
                  </a:cubicBezTo>
                  <a:cubicBezTo>
                    <a:pt x="395" y="29"/>
                    <a:pt x="395" y="29"/>
                    <a:pt x="395" y="29"/>
                  </a:cubicBezTo>
                  <a:cubicBezTo>
                    <a:pt x="395" y="37"/>
                    <a:pt x="395" y="37"/>
                    <a:pt x="395" y="37"/>
                  </a:cubicBezTo>
                  <a:lnTo>
                    <a:pt x="395" y="37"/>
                  </a:lnTo>
                  <a:lnTo>
                    <a:pt x="224" y="37"/>
                  </a:lnTo>
                  <a:close/>
                  <a:moveTo>
                    <a:pt x="262" y="66"/>
                  </a:moveTo>
                  <a:lnTo>
                    <a:pt x="262" y="66"/>
                  </a:lnTo>
                  <a:cubicBezTo>
                    <a:pt x="357" y="66"/>
                    <a:pt x="357" y="66"/>
                    <a:pt x="357" y="66"/>
                  </a:cubicBezTo>
                  <a:cubicBezTo>
                    <a:pt x="357" y="87"/>
                    <a:pt x="357" y="87"/>
                    <a:pt x="357" y="87"/>
                  </a:cubicBezTo>
                  <a:cubicBezTo>
                    <a:pt x="341" y="83"/>
                    <a:pt x="324" y="83"/>
                    <a:pt x="308" y="83"/>
                  </a:cubicBezTo>
                  <a:cubicBezTo>
                    <a:pt x="291" y="83"/>
                    <a:pt x="274" y="83"/>
                    <a:pt x="262" y="83"/>
                  </a:cubicBezTo>
                  <a:lnTo>
                    <a:pt x="262" y="66"/>
                  </a:lnTo>
                  <a:close/>
                  <a:moveTo>
                    <a:pt x="308" y="669"/>
                  </a:moveTo>
                  <a:lnTo>
                    <a:pt x="308" y="669"/>
                  </a:lnTo>
                  <a:cubicBezTo>
                    <a:pt x="154" y="669"/>
                    <a:pt x="29" y="544"/>
                    <a:pt x="29" y="391"/>
                  </a:cubicBezTo>
                  <a:cubicBezTo>
                    <a:pt x="29" y="237"/>
                    <a:pt x="154" y="108"/>
                    <a:pt x="308" y="108"/>
                  </a:cubicBezTo>
                  <a:cubicBezTo>
                    <a:pt x="461" y="108"/>
                    <a:pt x="586" y="237"/>
                    <a:pt x="586" y="391"/>
                  </a:cubicBezTo>
                  <a:cubicBezTo>
                    <a:pt x="586" y="544"/>
                    <a:pt x="461" y="669"/>
                    <a:pt x="308" y="66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90">
                <a:solidFill>
                  <a:srgbClr val="000000"/>
                </a:solidFill>
                <a:latin typeface="Calibri"/>
                <a:ea typeface="Calibri"/>
                <a:cs typeface="Calibri"/>
                <a:sym typeface="Calibri"/>
              </a:endParaRPr>
            </a:p>
          </p:txBody>
        </p:sp>
        <p:sp>
          <p:nvSpPr>
            <p:cNvPr id="28" name="Google Shape;139;p13">
              <a:extLst>
                <a:ext uri="{FF2B5EF4-FFF2-40B4-BE49-F238E27FC236}">
                  <a16:creationId xmlns:a16="http://schemas.microsoft.com/office/drawing/2014/main" id="{16BAE357-0EA7-421F-9385-C4D753AEFC10}"/>
                </a:ext>
              </a:extLst>
            </p:cNvPr>
            <p:cNvSpPr/>
            <p:nvPr/>
          </p:nvSpPr>
          <p:spPr>
            <a:xfrm>
              <a:off x="3880224" y="1849824"/>
              <a:ext cx="189982" cy="189982"/>
            </a:xfrm>
            <a:custGeom>
              <a:avLst/>
              <a:gdLst/>
              <a:ahLst/>
              <a:cxnLst/>
              <a:rect l="l" t="t" r="r" b="b"/>
              <a:pathLst>
                <a:path w="504" h="504" extrusionOk="0">
                  <a:moveTo>
                    <a:pt x="254" y="0"/>
                  </a:moveTo>
                  <a:lnTo>
                    <a:pt x="254" y="0"/>
                  </a:lnTo>
                  <a:cubicBezTo>
                    <a:pt x="112" y="0"/>
                    <a:pt x="0" y="112"/>
                    <a:pt x="0" y="254"/>
                  </a:cubicBezTo>
                  <a:cubicBezTo>
                    <a:pt x="0" y="391"/>
                    <a:pt x="112" y="503"/>
                    <a:pt x="254" y="503"/>
                  </a:cubicBezTo>
                  <a:cubicBezTo>
                    <a:pt x="391" y="503"/>
                    <a:pt x="503" y="391"/>
                    <a:pt x="503" y="254"/>
                  </a:cubicBezTo>
                  <a:cubicBezTo>
                    <a:pt x="503" y="112"/>
                    <a:pt x="391" y="0"/>
                    <a:pt x="254" y="0"/>
                  </a:cubicBezTo>
                  <a:close/>
                  <a:moveTo>
                    <a:pt x="254" y="474"/>
                  </a:moveTo>
                  <a:lnTo>
                    <a:pt x="254" y="474"/>
                  </a:lnTo>
                  <a:cubicBezTo>
                    <a:pt x="129" y="474"/>
                    <a:pt x="29" y="374"/>
                    <a:pt x="29" y="254"/>
                  </a:cubicBezTo>
                  <a:cubicBezTo>
                    <a:pt x="29" y="129"/>
                    <a:pt x="129" y="29"/>
                    <a:pt x="254" y="29"/>
                  </a:cubicBezTo>
                  <a:cubicBezTo>
                    <a:pt x="374" y="29"/>
                    <a:pt x="474" y="129"/>
                    <a:pt x="474" y="254"/>
                  </a:cubicBezTo>
                  <a:cubicBezTo>
                    <a:pt x="474" y="374"/>
                    <a:pt x="374" y="474"/>
                    <a:pt x="254" y="47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90">
                <a:solidFill>
                  <a:srgbClr val="000000"/>
                </a:solidFill>
                <a:latin typeface="Calibri"/>
                <a:ea typeface="Calibri"/>
                <a:cs typeface="Calibri"/>
                <a:sym typeface="Calibri"/>
              </a:endParaRPr>
            </a:p>
          </p:txBody>
        </p:sp>
        <p:sp>
          <p:nvSpPr>
            <p:cNvPr id="29" name="Google Shape;140;p13">
              <a:extLst>
                <a:ext uri="{FF2B5EF4-FFF2-40B4-BE49-F238E27FC236}">
                  <a16:creationId xmlns:a16="http://schemas.microsoft.com/office/drawing/2014/main" id="{153611E7-865B-48E9-A755-23E590F5CE04}"/>
                </a:ext>
              </a:extLst>
            </p:cNvPr>
            <p:cNvSpPr/>
            <p:nvPr/>
          </p:nvSpPr>
          <p:spPr>
            <a:xfrm>
              <a:off x="3933552" y="1888153"/>
              <a:ext cx="83325" cy="116656"/>
            </a:xfrm>
            <a:custGeom>
              <a:avLst/>
              <a:gdLst/>
              <a:ahLst/>
              <a:cxnLst/>
              <a:rect l="l" t="t" r="r" b="b"/>
              <a:pathLst>
                <a:path w="222" h="308" extrusionOk="0">
                  <a:moveTo>
                    <a:pt x="196" y="0"/>
                  </a:moveTo>
                  <a:lnTo>
                    <a:pt x="196" y="0"/>
                  </a:lnTo>
                  <a:cubicBezTo>
                    <a:pt x="54" y="108"/>
                    <a:pt x="54" y="108"/>
                    <a:pt x="54" y="108"/>
                  </a:cubicBezTo>
                  <a:cubicBezTo>
                    <a:pt x="50" y="108"/>
                    <a:pt x="50" y="108"/>
                    <a:pt x="50" y="108"/>
                  </a:cubicBezTo>
                  <a:cubicBezTo>
                    <a:pt x="50" y="108"/>
                    <a:pt x="50" y="108"/>
                    <a:pt x="50" y="112"/>
                  </a:cubicBezTo>
                  <a:lnTo>
                    <a:pt x="46" y="112"/>
                  </a:lnTo>
                  <a:cubicBezTo>
                    <a:pt x="46" y="112"/>
                    <a:pt x="46" y="112"/>
                    <a:pt x="46" y="116"/>
                  </a:cubicBezTo>
                  <a:cubicBezTo>
                    <a:pt x="4" y="287"/>
                    <a:pt x="4" y="287"/>
                    <a:pt x="4" y="287"/>
                  </a:cubicBezTo>
                  <a:cubicBezTo>
                    <a:pt x="0" y="295"/>
                    <a:pt x="4" y="299"/>
                    <a:pt x="9" y="303"/>
                  </a:cubicBezTo>
                  <a:cubicBezTo>
                    <a:pt x="13" y="303"/>
                    <a:pt x="13" y="307"/>
                    <a:pt x="17" y="307"/>
                  </a:cubicBezTo>
                  <a:cubicBezTo>
                    <a:pt x="21" y="307"/>
                    <a:pt x="25" y="303"/>
                    <a:pt x="25" y="303"/>
                  </a:cubicBezTo>
                  <a:cubicBezTo>
                    <a:pt x="171" y="199"/>
                    <a:pt x="171" y="199"/>
                    <a:pt x="171" y="199"/>
                  </a:cubicBezTo>
                  <a:lnTo>
                    <a:pt x="171" y="195"/>
                  </a:lnTo>
                  <a:lnTo>
                    <a:pt x="175" y="195"/>
                  </a:lnTo>
                  <a:lnTo>
                    <a:pt x="175" y="191"/>
                  </a:lnTo>
                  <a:lnTo>
                    <a:pt x="175" y="191"/>
                  </a:lnTo>
                  <a:cubicBezTo>
                    <a:pt x="221" y="16"/>
                    <a:pt x="221" y="16"/>
                    <a:pt x="221" y="16"/>
                  </a:cubicBezTo>
                  <a:cubicBezTo>
                    <a:pt x="221" y="12"/>
                    <a:pt x="216" y="4"/>
                    <a:pt x="212" y="0"/>
                  </a:cubicBezTo>
                  <a:cubicBezTo>
                    <a:pt x="208" y="0"/>
                    <a:pt x="200" y="0"/>
                    <a:pt x="196" y="0"/>
                  </a:cubicBezTo>
                  <a:close/>
                  <a:moveTo>
                    <a:pt x="42" y="258"/>
                  </a:moveTo>
                  <a:lnTo>
                    <a:pt x="42" y="258"/>
                  </a:lnTo>
                  <a:cubicBezTo>
                    <a:pt x="71" y="141"/>
                    <a:pt x="71" y="141"/>
                    <a:pt x="71" y="141"/>
                  </a:cubicBezTo>
                  <a:cubicBezTo>
                    <a:pt x="138" y="187"/>
                    <a:pt x="138" y="187"/>
                    <a:pt x="138" y="187"/>
                  </a:cubicBezTo>
                  <a:lnTo>
                    <a:pt x="42" y="258"/>
                  </a:lnTo>
                  <a:close/>
                  <a:moveTo>
                    <a:pt x="154" y="162"/>
                  </a:moveTo>
                  <a:lnTo>
                    <a:pt x="154" y="162"/>
                  </a:lnTo>
                  <a:cubicBezTo>
                    <a:pt x="88" y="116"/>
                    <a:pt x="88" y="116"/>
                    <a:pt x="88" y="116"/>
                  </a:cubicBezTo>
                  <a:cubicBezTo>
                    <a:pt x="183" y="49"/>
                    <a:pt x="183" y="49"/>
                    <a:pt x="183" y="49"/>
                  </a:cubicBezTo>
                  <a:lnTo>
                    <a:pt x="154" y="162"/>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90">
                <a:solidFill>
                  <a:srgbClr val="000000"/>
                </a:solidFill>
                <a:latin typeface="Calibri"/>
                <a:ea typeface="Calibri"/>
                <a:cs typeface="Calibri"/>
                <a:sym typeface="Calibri"/>
              </a:endParaRPr>
            </a:p>
          </p:txBody>
        </p:sp>
      </p:grpSp>
      <p:sp>
        <p:nvSpPr>
          <p:cNvPr id="30" name="Google Shape;101;gde4c88a1d5_0_11">
            <a:extLst>
              <a:ext uri="{FF2B5EF4-FFF2-40B4-BE49-F238E27FC236}">
                <a16:creationId xmlns:a16="http://schemas.microsoft.com/office/drawing/2014/main" id="{3B2BEC82-2BCC-4713-91A9-2B2711BAD926}"/>
              </a:ext>
            </a:extLst>
          </p:cNvPr>
          <p:cNvSpPr txBox="1"/>
          <p:nvPr/>
        </p:nvSpPr>
        <p:spPr>
          <a:xfrm>
            <a:off x="633984" y="2801182"/>
            <a:ext cx="9150096" cy="3431709"/>
          </a:xfrm>
          <a:prstGeom prst="rect">
            <a:avLst/>
          </a:prstGeom>
          <a:noFill/>
          <a:ln>
            <a:noFill/>
          </a:ln>
        </p:spPr>
        <p:txBody>
          <a:bodyPr spcFirstLastPara="1" wrap="square" lIns="0" tIns="0" rIns="0" bIns="0" anchor="t" anchorCtr="0">
            <a:spAutoFit/>
          </a:bodyPr>
          <a:lstStyle/>
          <a:p>
            <a:pPr marL="365125" lvl="0" indent="-365125">
              <a:spcBef>
                <a:spcPts val="300"/>
              </a:spcBef>
              <a:buClr>
                <a:srgbClr val="335078"/>
              </a:buClr>
              <a:buSzPts val="2100"/>
              <a:buFont typeface="Arial" panose="020B0604020202020204" pitchFamily="34" charset="0"/>
              <a:buChar char="•"/>
            </a:pPr>
            <a:r>
              <a:rPr lang="en-IN" sz="1800" b="1" dirty="0">
                <a:solidFill>
                  <a:srgbClr val="335078"/>
                </a:solidFill>
                <a:latin typeface="Source Sans Pro"/>
                <a:ea typeface="Source Sans Pro"/>
                <a:cs typeface="Source Sans Pro"/>
                <a:sym typeface="Source Sans Pro"/>
              </a:rPr>
              <a:t>Recalibrate goals and expectations</a:t>
            </a:r>
            <a:r>
              <a:rPr lang="en-IN" sz="1800" dirty="0">
                <a:solidFill>
                  <a:srgbClr val="335078"/>
                </a:solidFill>
                <a:latin typeface="Source Sans Pro"/>
                <a:ea typeface="Source Sans Pro"/>
                <a:cs typeface="Source Sans Pro"/>
                <a:sym typeface="Source Sans Pro"/>
              </a:rPr>
              <a:t>, possibly aiming for incrementalism and opportunism over transformative and top-down approaches</a:t>
            </a:r>
          </a:p>
          <a:p>
            <a:pPr marL="365125" lvl="0" indent="-365125">
              <a:spcBef>
                <a:spcPts val="300"/>
              </a:spcBef>
              <a:buClr>
                <a:srgbClr val="335078"/>
              </a:buClr>
              <a:buSzPts val="2100"/>
              <a:buFont typeface="Arial" panose="020B0604020202020204" pitchFamily="34" charset="0"/>
              <a:buChar char="•"/>
            </a:pPr>
            <a:r>
              <a:rPr lang="en-IN" sz="1800" b="1" dirty="0">
                <a:solidFill>
                  <a:srgbClr val="335078"/>
                </a:solidFill>
                <a:latin typeface="Source Sans Pro"/>
                <a:ea typeface="Source Sans Pro"/>
                <a:cs typeface="Source Sans Pro"/>
                <a:sym typeface="Source Sans Pro"/>
              </a:rPr>
              <a:t>Strategic framing </a:t>
            </a:r>
            <a:r>
              <a:rPr lang="en-IN" sz="1800" dirty="0">
                <a:solidFill>
                  <a:srgbClr val="335078"/>
                </a:solidFill>
                <a:latin typeface="Source Sans Pro"/>
                <a:ea typeface="Source Sans Pro"/>
                <a:cs typeface="Source Sans Pro"/>
                <a:sym typeface="Source Sans Pro"/>
              </a:rPr>
              <a:t>of reforms </a:t>
            </a:r>
          </a:p>
          <a:p>
            <a:pPr marL="658813" indent="-311150">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sym typeface="Source Sans Pro"/>
              </a:rPr>
              <a:t>Meet the powerful at their interests or at least avoid their opposition</a:t>
            </a:r>
          </a:p>
          <a:p>
            <a:pPr marL="658813" indent="-311150">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sym typeface="Source Sans Pro"/>
              </a:rPr>
              <a:t>“Bundle” reforms with less controversial activities</a:t>
            </a:r>
          </a:p>
          <a:p>
            <a:pPr marL="365125" lvl="0" indent="-365125">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cs typeface="Source Sans Pro"/>
                <a:sym typeface="Source Sans Pro"/>
              </a:rPr>
              <a:t>Look for/seize on </a:t>
            </a:r>
            <a:r>
              <a:rPr lang="en-IN" sz="1800" b="1" dirty="0">
                <a:solidFill>
                  <a:srgbClr val="335078"/>
                </a:solidFill>
                <a:latin typeface="Source Sans Pro"/>
                <a:ea typeface="Source Sans Pro"/>
                <a:cs typeface="Source Sans Pro"/>
                <a:sym typeface="Source Sans Pro"/>
              </a:rPr>
              <a:t>“windows of opportunity”</a:t>
            </a:r>
          </a:p>
          <a:p>
            <a:pPr marL="658813" indent="-311150">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sym typeface="Source Sans Pro"/>
              </a:rPr>
              <a:t>Major policy overhauls</a:t>
            </a:r>
          </a:p>
          <a:p>
            <a:pPr marL="658813" indent="-311150">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sym typeface="Source Sans Pro"/>
              </a:rPr>
              <a:t>Major social or economic disruptions (e.g. commodity price drops)</a:t>
            </a:r>
          </a:p>
          <a:p>
            <a:pPr marL="658813" indent="-311150">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sym typeface="Source Sans Pro"/>
              </a:rPr>
              <a:t>Corruption scandals</a:t>
            </a:r>
          </a:p>
          <a:p>
            <a:pPr marL="658813" indent="-311150">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sym typeface="Source Sans Pro"/>
              </a:rPr>
              <a:t>Elections</a:t>
            </a:r>
          </a:p>
          <a:p>
            <a:pPr marL="658813" indent="-311150">
              <a:spcBef>
                <a:spcPts val="300"/>
              </a:spcBef>
              <a:buClr>
                <a:srgbClr val="335078"/>
              </a:buClr>
              <a:buSzPts val="2100"/>
              <a:buFont typeface="Arial" panose="020B0604020202020204" pitchFamily="34" charset="0"/>
              <a:buChar char="−"/>
            </a:pPr>
            <a:r>
              <a:rPr lang="en-IN" sz="1800" dirty="0">
                <a:solidFill>
                  <a:srgbClr val="335078"/>
                </a:solidFill>
                <a:latin typeface="Source Sans Pro"/>
                <a:ea typeface="Source Sans Pro"/>
                <a:sym typeface="Source Sans Pro"/>
              </a:rPr>
              <a:t>Social and environmental disasters</a:t>
            </a:r>
          </a:p>
        </p:txBody>
      </p:sp>
    </p:spTree>
    <p:extLst>
      <p:ext uri="{BB962C8B-B14F-4D97-AF65-F5344CB8AC3E}">
        <p14:creationId xmlns:p14="http://schemas.microsoft.com/office/powerpoint/2010/main" val="111015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908130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1"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256032" y="139321"/>
            <a:ext cx="9802368" cy="997709"/>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IN" sz="3200" b="1" dirty="0">
                <a:solidFill>
                  <a:srgbClr val="FFFFFF"/>
                </a:solidFill>
              </a:rPr>
              <a:t>Changing political obstacles: Supporting coalitions </a:t>
            </a:r>
            <a:br>
              <a:rPr lang="en-IN" sz="3200" b="1" dirty="0">
                <a:solidFill>
                  <a:srgbClr val="FFFFFF"/>
                </a:solidFill>
              </a:rPr>
            </a:br>
            <a:r>
              <a:rPr lang="en-IN" sz="3200" b="1" dirty="0">
                <a:solidFill>
                  <a:srgbClr val="FFFFFF"/>
                </a:solidFill>
              </a:rPr>
              <a:t>to bolster the power of reformers</a:t>
            </a:r>
            <a:endParaRPr sz="24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49" name="Google Shape;106;gde4c88a1d5_0_11">
            <a:extLst>
              <a:ext uri="{FF2B5EF4-FFF2-40B4-BE49-F238E27FC236}">
                <a16:creationId xmlns:a16="http://schemas.microsoft.com/office/drawing/2014/main" id="{294CB370-5A28-4B74-9F41-0BA8B787FE05}"/>
              </a:ext>
            </a:extLst>
          </p:cNvPr>
          <p:cNvSpPr/>
          <p:nvPr/>
        </p:nvSpPr>
        <p:spPr>
          <a:xfrm rot="5400000">
            <a:off x="4514850" y="-2320288"/>
            <a:ext cx="1120140" cy="9235441"/>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51" name="Google Shape;178;gde4b5b6430_0_33">
            <a:extLst>
              <a:ext uri="{FF2B5EF4-FFF2-40B4-BE49-F238E27FC236}">
                <a16:creationId xmlns:a16="http://schemas.microsoft.com/office/drawing/2014/main" id="{DCFF213E-90C6-47DD-A108-556A34192308}"/>
              </a:ext>
            </a:extLst>
          </p:cNvPr>
          <p:cNvSpPr txBox="1"/>
          <p:nvPr/>
        </p:nvSpPr>
        <p:spPr>
          <a:xfrm>
            <a:off x="653950" y="1793063"/>
            <a:ext cx="8581490" cy="1008738"/>
          </a:xfrm>
          <a:prstGeom prst="rect">
            <a:avLst/>
          </a:prstGeom>
          <a:noFill/>
          <a:ln>
            <a:noFill/>
          </a:ln>
        </p:spPr>
        <p:txBody>
          <a:bodyPr spcFirstLastPara="1" wrap="square" lIns="0" tIns="0" rIns="0" bIns="0" anchor="t" anchorCtr="0">
            <a:spAutoFit/>
          </a:bodyPr>
          <a:lstStyle/>
          <a:p>
            <a:pPr lvl="0">
              <a:lnSpc>
                <a:spcPct val="115000"/>
              </a:lnSpc>
              <a:buSzPts val="1850"/>
            </a:pPr>
            <a:r>
              <a:rPr lang="en-US" sz="1900" b="1" i="1" u="none" strike="noStrike" cap="none" dirty="0">
                <a:solidFill>
                  <a:srgbClr val="335078"/>
                </a:solidFill>
                <a:latin typeface="Source Sans Pro"/>
                <a:ea typeface="Source Sans Pro"/>
                <a:cs typeface="Source Sans Pro"/>
                <a:sym typeface="Source Sans Pro"/>
              </a:rPr>
              <a:t>Premise: </a:t>
            </a:r>
            <a:r>
              <a:rPr lang="en-IN" sz="1900" b="1" i="1" dirty="0">
                <a:solidFill>
                  <a:srgbClr val="335078"/>
                </a:solidFill>
                <a:latin typeface="Source Sans Pro"/>
                <a:ea typeface="Source Sans Pro"/>
                <a:cs typeface="Source Sans Pro"/>
                <a:sym typeface="Source Sans Pro"/>
              </a:rPr>
              <a:t>Coalitions bringing together actors with common interest in a </a:t>
            </a:r>
            <a:br>
              <a:rPr lang="en-IN" sz="1900" b="1" i="1" dirty="0">
                <a:solidFill>
                  <a:srgbClr val="335078"/>
                </a:solidFill>
                <a:latin typeface="Source Sans Pro"/>
                <a:ea typeface="Source Sans Pro"/>
                <a:cs typeface="Source Sans Pro"/>
                <a:sym typeface="Source Sans Pro"/>
              </a:rPr>
            </a:br>
            <a:r>
              <a:rPr lang="en-IN" sz="1900" b="1" i="1" dirty="0">
                <a:solidFill>
                  <a:srgbClr val="335078"/>
                </a:solidFill>
                <a:latin typeface="Source Sans Pro"/>
                <a:ea typeface="Source Sans Pro"/>
                <a:cs typeface="Source Sans Pro"/>
                <a:sym typeface="Source Sans Pro"/>
              </a:rPr>
              <a:t>particular policy, practice or outcome can build influence by sharing respective resources, expertise, networks, political capital, voice, etc. </a:t>
            </a:r>
            <a:endParaRPr sz="1100" b="1" i="0" u="none" strike="noStrike" cap="none" dirty="0">
              <a:solidFill>
                <a:schemeClr val="dk1"/>
              </a:solidFill>
              <a:latin typeface="Arial"/>
              <a:ea typeface="Arial"/>
              <a:cs typeface="Arial"/>
              <a:sym typeface="Arial"/>
            </a:endParaRPr>
          </a:p>
        </p:txBody>
      </p:sp>
      <p:grpSp>
        <p:nvGrpSpPr>
          <p:cNvPr id="54" name="Group 53">
            <a:extLst>
              <a:ext uri="{FF2B5EF4-FFF2-40B4-BE49-F238E27FC236}">
                <a16:creationId xmlns:a16="http://schemas.microsoft.com/office/drawing/2014/main" id="{1D40FCD4-50C5-4DE6-B0E4-16AAE5BACAE2}"/>
              </a:ext>
            </a:extLst>
          </p:cNvPr>
          <p:cNvGrpSpPr/>
          <p:nvPr/>
        </p:nvGrpSpPr>
        <p:grpSpPr>
          <a:xfrm rot="5400000">
            <a:off x="8575744" y="1337156"/>
            <a:ext cx="751760" cy="786725"/>
            <a:chOff x="8459920" y="1688907"/>
            <a:chExt cx="751760" cy="786725"/>
          </a:xfrm>
        </p:grpSpPr>
        <p:sp>
          <p:nvSpPr>
            <p:cNvPr id="56" name="Freeform: Shape 55">
              <a:extLst>
                <a:ext uri="{FF2B5EF4-FFF2-40B4-BE49-F238E27FC236}">
                  <a16:creationId xmlns:a16="http://schemas.microsoft.com/office/drawing/2014/main" id="{D5FC2DAB-2788-4B33-A03C-36653137752A}"/>
                </a:ext>
              </a:extLst>
            </p:cNvPr>
            <p:cNvSpPr/>
            <p:nvPr/>
          </p:nvSpPr>
          <p:spPr>
            <a:xfrm>
              <a:off x="8459920" y="1688907"/>
              <a:ext cx="387119" cy="786725"/>
            </a:xfrm>
            <a:custGeom>
              <a:avLst/>
              <a:gdLst>
                <a:gd name="connsiteX0" fmla="*/ 387119 w 387118"/>
                <a:gd name="connsiteY0" fmla="*/ 0 h 786724"/>
                <a:gd name="connsiteX1" fmla="*/ 0 w 387118"/>
                <a:gd name="connsiteY1" fmla="*/ 394611 h 786724"/>
                <a:gd name="connsiteX2" fmla="*/ 387119 w 387118"/>
                <a:gd name="connsiteY2" fmla="*/ 789222 h 786724"/>
                <a:gd name="connsiteX3" fmla="*/ 387119 w 387118"/>
                <a:gd name="connsiteY3" fmla="*/ 0 h 786724"/>
              </a:gdLst>
              <a:ahLst/>
              <a:cxnLst>
                <a:cxn ang="0">
                  <a:pos x="connsiteX0" y="connsiteY0"/>
                </a:cxn>
                <a:cxn ang="0">
                  <a:pos x="connsiteX1" y="connsiteY1"/>
                </a:cxn>
                <a:cxn ang="0">
                  <a:pos x="connsiteX2" y="connsiteY2"/>
                </a:cxn>
                <a:cxn ang="0">
                  <a:pos x="connsiteX3" y="connsiteY3"/>
                </a:cxn>
              </a:cxnLst>
              <a:rect l="l" t="t" r="r" b="b"/>
              <a:pathLst>
                <a:path w="387118" h="786724">
                  <a:moveTo>
                    <a:pt x="387119" y="0"/>
                  </a:moveTo>
                  <a:cubicBezTo>
                    <a:pt x="172330" y="3746"/>
                    <a:pt x="0" y="179823"/>
                    <a:pt x="0" y="394611"/>
                  </a:cubicBezTo>
                  <a:cubicBezTo>
                    <a:pt x="0" y="609399"/>
                    <a:pt x="173579" y="785476"/>
                    <a:pt x="387119" y="789222"/>
                  </a:cubicBezTo>
                  <a:lnTo>
                    <a:pt x="387119" y="0"/>
                  </a:ln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C0C0C"/>
                </a:solidFill>
                <a:effectLst/>
                <a:uLnTx/>
                <a:uFillTx/>
                <a:latin typeface="Calibri"/>
                <a:ea typeface="+mn-ea"/>
                <a:cs typeface="+mn-cs"/>
              </a:endParaRPr>
            </a:p>
          </p:txBody>
        </p:sp>
        <p:sp>
          <p:nvSpPr>
            <p:cNvPr id="57" name="Freeform: Shape 56">
              <a:extLst>
                <a:ext uri="{FF2B5EF4-FFF2-40B4-BE49-F238E27FC236}">
                  <a16:creationId xmlns:a16="http://schemas.microsoft.com/office/drawing/2014/main" id="{7FF87529-AA20-4223-89D1-303EE47E5D3E}"/>
                </a:ext>
              </a:extLst>
            </p:cNvPr>
            <p:cNvSpPr/>
            <p:nvPr/>
          </p:nvSpPr>
          <p:spPr>
            <a:xfrm>
              <a:off x="8512369" y="1733863"/>
              <a:ext cx="699311" cy="699311"/>
            </a:xfrm>
            <a:custGeom>
              <a:avLst/>
              <a:gdLst>
                <a:gd name="connsiteX0" fmla="*/ 704306 w 699310"/>
                <a:gd name="connsiteY0" fmla="*/ 352153 h 699310"/>
                <a:gd name="connsiteX1" fmla="*/ 352153 w 699310"/>
                <a:gd name="connsiteY1" fmla="*/ 704306 h 699310"/>
                <a:gd name="connsiteX2" fmla="*/ 0 w 699310"/>
                <a:gd name="connsiteY2" fmla="*/ 352153 h 699310"/>
                <a:gd name="connsiteX3" fmla="*/ 352153 w 699310"/>
                <a:gd name="connsiteY3" fmla="*/ 0 h 699310"/>
                <a:gd name="connsiteX4" fmla="*/ 704306 w 699310"/>
                <a:gd name="connsiteY4" fmla="*/ 352153 h 6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10" h="699310">
                  <a:moveTo>
                    <a:pt x="704306" y="352153"/>
                  </a:moveTo>
                  <a:cubicBezTo>
                    <a:pt x="704306" y="546642"/>
                    <a:pt x="546642" y="704306"/>
                    <a:pt x="352153" y="704306"/>
                  </a:cubicBezTo>
                  <a:cubicBezTo>
                    <a:pt x="157665" y="704306"/>
                    <a:pt x="0" y="546642"/>
                    <a:pt x="0" y="352153"/>
                  </a:cubicBezTo>
                  <a:cubicBezTo>
                    <a:pt x="0" y="157664"/>
                    <a:pt x="157664" y="0"/>
                    <a:pt x="352153" y="0"/>
                  </a:cubicBezTo>
                  <a:cubicBezTo>
                    <a:pt x="546642" y="0"/>
                    <a:pt x="704306" y="157664"/>
                    <a:pt x="704306" y="352153"/>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77559E44-3B4A-4A5C-AF2A-10538CEBE115}"/>
                </a:ext>
              </a:extLst>
            </p:cNvPr>
            <p:cNvSpPr/>
            <p:nvPr/>
          </p:nvSpPr>
          <p:spPr>
            <a:xfrm>
              <a:off x="8534978" y="1748848"/>
              <a:ext cx="674335" cy="661848"/>
            </a:xfrm>
            <a:custGeom>
              <a:avLst/>
              <a:gdLst>
                <a:gd name="connsiteX0" fmla="*/ 674336 w 674335"/>
                <a:gd name="connsiteY0" fmla="*/ 337168 h 661847"/>
                <a:gd name="connsiteX1" fmla="*/ 337168 w 674335"/>
                <a:gd name="connsiteY1" fmla="*/ 674335 h 661847"/>
                <a:gd name="connsiteX2" fmla="*/ 0 w 674335"/>
                <a:gd name="connsiteY2" fmla="*/ 337168 h 661847"/>
                <a:gd name="connsiteX3" fmla="*/ 337168 w 674335"/>
                <a:gd name="connsiteY3" fmla="*/ 0 h 661847"/>
                <a:gd name="connsiteX4" fmla="*/ 674336 w 674335"/>
                <a:gd name="connsiteY4" fmla="*/ 337168 h 66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335" h="661847">
                  <a:moveTo>
                    <a:pt x="674336" y="337168"/>
                  </a:moveTo>
                  <a:cubicBezTo>
                    <a:pt x="674336" y="523380"/>
                    <a:pt x="523380" y="674335"/>
                    <a:pt x="337168" y="674335"/>
                  </a:cubicBezTo>
                  <a:cubicBezTo>
                    <a:pt x="150955" y="674335"/>
                    <a:pt x="0" y="523380"/>
                    <a:pt x="0" y="337168"/>
                  </a:cubicBezTo>
                  <a:cubicBezTo>
                    <a:pt x="0" y="150955"/>
                    <a:pt x="150955" y="0"/>
                    <a:pt x="337168" y="0"/>
                  </a:cubicBezTo>
                  <a:cubicBezTo>
                    <a:pt x="523380" y="0"/>
                    <a:pt x="674336" y="150955"/>
                    <a:pt x="674336" y="337168"/>
                  </a:cubicBezTo>
                  <a:close/>
                </a:path>
              </a:pathLst>
            </a:custGeom>
            <a:solidFill>
              <a:sysClr val="window" lastClr="FFFFFF"/>
            </a:soli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grpSp>
      <p:grpSp>
        <p:nvGrpSpPr>
          <p:cNvPr id="33" name="Google Shape;11451;p133">
            <a:extLst>
              <a:ext uri="{FF2B5EF4-FFF2-40B4-BE49-F238E27FC236}">
                <a16:creationId xmlns:a16="http://schemas.microsoft.com/office/drawing/2014/main" id="{C5250A30-F084-41B5-8121-45249459C41C}"/>
              </a:ext>
            </a:extLst>
          </p:cNvPr>
          <p:cNvGrpSpPr/>
          <p:nvPr/>
        </p:nvGrpSpPr>
        <p:grpSpPr>
          <a:xfrm>
            <a:off x="8664068" y="1491206"/>
            <a:ext cx="572885" cy="575286"/>
            <a:chOff x="5535219" y="-130750"/>
            <a:chExt cx="572885" cy="575286"/>
          </a:xfrm>
          <a:gradFill>
            <a:gsLst>
              <a:gs pos="0">
                <a:srgbClr val="377569"/>
              </a:gs>
              <a:gs pos="100000">
                <a:srgbClr val="335078"/>
              </a:gs>
            </a:gsLst>
            <a:lin ang="0" scaled="1"/>
          </a:gradFill>
        </p:grpSpPr>
        <p:sp>
          <p:nvSpPr>
            <p:cNvPr id="34" name="Google Shape;11452;p133">
              <a:extLst>
                <a:ext uri="{FF2B5EF4-FFF2-40B4-BE49-F238E27FC236}">
                  <a16:creationId xmlns:a16="http://schemas.microsoft.com/office/drawing/2014/main" id="{44F84411-98F4-4CB5-923F-CE99D6DE9FB9}"/>
                </a:ext>
              </a:extLst>
            </p:cNvPr>
            <p:cNvSpPr/>
            <p:nvPr/>
          </p:nvSpPr>
          <p:spPr>
            <a:xfrm>
              <a:off x="5535219" y="101285"/>
              <a:ext cx="572885" cy="99625"/>
            </a:xfrm>
            <a:custGeom>
              <a:avLst/>
              <a:gdLst/>
              <a:ahLst/>
              <a:cxnLst/>
              <a:rect l="l" t="t" r="r" b="b"/>
              <a:pathLst>
                <a:path w="572885" h="99625" extrusionOk="0">
                  <a:moveTo>
                    <a:pt x="467604" y="99626"/>
                  </a:moveTo>
                  <a:cubicBezTo>
                    <a:pt x="436908" y="99626"/>
                    <a:pt x="421991" y="76151"/>
                    <a:pt x="410229" y="57256"/>
                  </a:cubicBezTo>
                  <a:cubicBezTo>
                    <a:pt x="398467" y="38362"/>
                    <a:pt x="391008" y="28628"/>
                    <a:pt x="376951" y="28628"/>
                  </a:cubicBezTo>
                  <a:cubicBezTo>
                    <a:pt x="362895" y="28628"/>
                    <a:pt x="355149" y="39793"/>
                    <a:pt x="343674" y="57256"/>
                  </a:cubicBezTo>
                  <a:cubicBezTo>
                    <a:pt x="332199" y="74719"/>
                    <a:pt x="316708" y="99626"/>
                    <a:pt x="286299" y="99626"/>
                  </a:cubicBezTo>
                  <a:cubicBezTo>
                    <a:pt x="255891" y="99626"/>
                    <a:pt x="240974" y="76151"/>
                    <a:pt x="228925" y="57256"/>
                  </a:cubicBezTo>
                  <a:cubicBezTo>
                    <a:pt x="216876" y="38362"/>
                    <a:pt x="209704" y="28628"/>
                    <a:pt x="195648" y="28628"/>
                  </a:cubicBezTo>
                  <a:cubicBezTo>
                    <a:pt x="181591" y="28628"/>
                    <a:pt x="173845" y="39793"/>
                    <a:pt x="162370" y="57256"/>
                  </a:cubicBezTo>
                  <a:cubicBezTo>
                    <a:pt x="150896" y="74719"/>
                    <a:pt x="135404" y="99626"/>
                    <a:pt x="104996" y="99626"/>
                  </a:cubicBezTo>
                  <a:cubicBezTo>
                    <a:pt x="74587" y="99626"/>
                    <a:pt x="59670" y="76151"/>
                    <a:pt x="47621" y="57256"/>
                  </a:cubicBezTo>
                  <a:cubicBezTo>
                    <a:pt x="35572" y="38362"/>
                    <a:pt x="28401" y="28628"/>
                    <a:pt x="14344" y="28628"/>
                  </a:cubicBezTo>
                  <a:cubicBezTo>
                    <a:pt x="6426" y="28628"/>
                    <a:pt x="0" y="22218"/>
                    <a:pt x="0" y="14314"/>
                  </a:cubicBezTo>
                  <a:cubicBezTo>
                    <a:pt x="0" y="6410"/>
                    <a:pt x="6426" y="0"/>
                    <a:pt x="14344" y="0"/>
                  </a:cubicBezTo>
                  <a:cubicBezTo>
                    <a:pt x="39847" y="2419"/>
                    <a:pt x="61936" y="18726"/>
                    <a:pt x="71718" y="42370"/>
                  </a:cubicBezTo>
                  <a:cubicBezTo>
                    <a:pt x="83194" y="60405"/>
                    <a:pt x="90939" y="70998"/>
                    <a:pt x="104996" y="70998"/>
                  </a:cubicBezTo>
                  <a:cubicBezTo>
                    <a:pt x="119053" y="70998"/>
                    <a:pt x="126798" y="59833"/>
                    <a:pt x="138273" y="42370"/>
                  </a:cubicBezTo>
                  <a:cubicBezTo>
                    <a:pt x="149748" y="24906"/>
                    <a:pt x="165239" y="0"/>
                    <a:pt x="195648" y="0"/>
                  </a:cubicBezTo>
                  <a:cubicBezTo>
                    <a:pt x="226056" y="0"/>
                    <a:pt x="240974" y="23475"/>
                    <a:pt x="253022" y="42370"/>
                  </a:cubicBezTo>
                  <a:cubicBezTo>
                    <a:pt x="265071" y="61264"/>
                    <a:pt x="272243" y="70998"/>
                    <a:pt x="286299" y="70998"/>
                  </a:cubicBezTo>
                  <a:cubicBezTo>
                    <a:pt x="300356" y="70998"/>
                    <a:pt x="308102" y="59833"/>
                    <a:pt x="319577" y="42370"/>
                  </a:cubicBezTo>
                  <a:cubicBezTo>
                    <a:pt x="331052" y="24906"/>
                    <a:pt x="346543" y="0"/>
                    <a:pt x="376951" y="0"/>
                  </a:cubicBezTo>
                  <a:cubicBezTo>
                    <a:pt x="402455" y="2479"/>
                    <a:pt x="424486" y="18766"/>
                    <a:pt x="434326" y="42370"/>
                  </a:cubicBezTo>
                  <a:cubicBezTo>
                    <a:pt x="445801" y="60405"/>
                    <a:pt x="453547" y="70998"/>
                    <a:pt x="467890" y="70998"/>
                  </a:cubicBezTo>
                  <a:cubicBezTo>
                    <a:pt x="482234" y="70998"/>
                    <a:pt x="489693" y="59833"/>
                    <a:pt x="501168" y="42370"/>
                  </a:cubicBezTo>
                  <a:cubicBezTo>
                    <a:pt x="512643" y="24906"/>
                    <a:pt x="528134" y="0"/>
                    <a:pt x="558542" y="0"/>
                  </a:cubicBezTo>
                  <a:cubicBezTo>
                    <a:pt x="566460" y="0"/>
                    <a:pt x="572886" y="6410"/>
                    <a:pt x="572886" y="14314"/>
                  </a:cubicBezTo>
                  <a:cubicBezTo>
                    <a:pt x="572886" y="22218"/>
                    <a:pt x="566460" y="28628"/>
                    <a:pt x="558542" y="28628"/>
                  </a:cubicBezTo>
                  <a:cubicBezTo>
                    <a:pt x="544485" y="28628"/>
                    <a:pt x="536740" y="39793"/>
                    <a:pt x="524978" y="57256"/>
                  </a:cubicBezTo>
                  <a:cubicBezTo>
                    <a:pt x="515196" y="80900"/>
                    <a:pt x="493107" y="97207"/>
                    <a:pt x="467604" y="99626"/>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1453;p133">
              <a:extLst>
                <a:ext uri="{FF2B5EF4-FFF2-40B4-BE49-F238E27FC236}">
                  <a16:creationId xmlns:a16="http://schemas.microsoft.com/office/drawing/2014/main" id="{85ED40D3-F1D3-49D5-ADA6-AECAC5E06F54}"/>
                </a:ext>
              </a:extLst>
            </p:cNvPr>
            <p:cNvSpPr/>
            <p:nvPr/>
          </p:nvSpPr>
          <p:spPr>
            <a:xfrm>
              <a:off x="5637313" y="-130750"/>
              <a:ext cx="367805" cy="231749"/>
            </a:xfrm>
            <a:custGeom>
              <a:avLst/>
              <a:gdLst/>
              <a:ahLst/>
              <a:cxnLst/>
              <a:rect l="l" t="t" r="r" b="b"/>
              <a:pathLst>
                <a:path w="367805" h="231749" extrusionOk="0">
                  <a:moveTo>
                    <a:pt x="17819" y="231750"/>
                  </a:moveTo>
                  <a:cubicBezTo>
                    <a:pt x="10991" y="231750"/>
                    <a:pt x="5139" y="226964"/>
                    <a:pt x="3762" y="220299"/>
                  </a:cubicBezTo>
                  <a:cubicBezTo>
                    <a:pt x="-16578" y="121005"/>
                    <a:pt x="47596" y="24055"/>
                    <a:pt x="147084" y="3755"/>
                  </a:cubicBezTo>
                  <a:cubicBezTo>
                    <a:pt x="246600" y="-16545"/>
                    <a:pt x="343735" y="47493"/>
                    <a:pt x="364075" y="146787"/>
                  </a:cubicBezTo>
                  <a:cubicBezTo>
                    <a:pt x="366484" y="158544"/>
                    <a:pt x="367747" y="170509"/>
                    <a:pt x="367804" y="182509"/>
                  </a:cubicBezTo>
                  <a:cubicBezTo>
                    <a:pt x="367861" y="194916"/>
                    <a:pt x="366599" y="207293"/>
                    <a:pt x="364075" y="219440"/>
                  </a:cubicBezTo>
                  <a:cubicBezTo>
                    <a:pt x="362497" y="227345"/>
                    <a:pt x="354780" y="232471"/>
                    <a:pt x="346862" y="230891"/>
                  </a:cubicBezTo>
                  <a:cubicBezTo>
                    <a:pt x="338945" y="229310"/>
                    <a:pt x="333810" y="221620"/>
                    <a:pt x="335387" y="213714"/>
                  </a:cubicBezTo>
                  <a:cubicBezTo>
                    <a:pt x="337453" y="203438"/>
                    <a:pt x="338514" y="192988"/>
                    <a:pt x="338543" y="182509"/>
                  </a:cubicBezTo>
                  <a:cubicBezTo>
                    <a:pt x="338543" y="96973"/>
                    <a:pt x="269062" y="27631"/>
                    <a:pt x="183344" y="27631"/>
                  </a:cubicBezTo>
                  <a:cubicBezTo>
                    <a:pt x="97627" y="27631"/>
                    <a:pt x="28146" y="96973"/>
                    <a:pt x="28146" y="182509"/>
                  </a:cubicBezTo>
                  <a:cubicBezTo>
                    <a:pt x="28175" y="193272"/>
                    <a:pt x="29236" y="204007"/>
                    <a:pt x="31302" y="214573"/>
                  </a:cubicBezTo>
                  <a:cubicBezTo>
                    <a:pt x="32908" y="222230"/>
                    <a:pt x="28060" y="229751"/>
                    <a:pt x="20400" y="231464"/>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1454;p133">
              <a:extLst>
                <a:ext uri="{FF2B5EF4-FFF2-40B4-BE49-F238E27FC236}">
                  <a16:creationId xmlns:a16="http://schemas.microsoft.com/office/drawing/2014/main" id="{4B8607DD-1F6F-4DD8-BA4F-E71271C8C3A5}"/>
                </a:ext>
              </a:extLst>
            </p:cNvPr>
            <p:cNvSpPr/>
            <p:nvPr/>
          </p:nvSpPr>
          <p:spPr>
            <a:xfrm>
              <a:off x="5773524" y="-75421"/>
              <a:ext cx="94522" cy="147793"/>
            </a:xfrm>
            <a:custGeom>
              <a:avLst/>
              <a:gdLst/>
              <a:ahLst/>
              <a:cxnLst/>
              <a:rect l="l" t="t" r="r" b="b"/>
              <a:pathLst>
                <a:path w="94522" h="147793" extrusionOk="0">
                  <a:moveTo>
                    <a:pt x="14430" y="147793"/>
                  </a:moveTo>
                  <a:cubicBezTo>
                    <a:pt x="6512" y="147841"/>
                    <a:pt x="58" y="141471"/>
                    <a:pt x="0" y="133566"/>
                  </a:cubicBezTo>
                  <a:cubicBezTo>
                    <a:pt x="-28" y="129648"/>
                    <a:pt x="1550" y="125891"/>
                    <a:pt x="4390" y="123173"/>
                  </a:cubicBezTo>
                  <a:lnTo>
                    <a:pt x="45699" y="83380"/>
                  </a:lnTo>
                  <a:lnTo>
                    <a:pt x="14430" y="83380"/>
                  </a:lnTo>
                  <a:cubicBezTo>
                    <a:pt x="6512" y="83433"/>
                    <a:pt x="29" y="77068"/>
                    <a:pt x="0" y="69163"/>
                  </a:cubicBezTo>
                  <a:cubicBezTo>
                    <a:pt x="-28" y="65520"/>
                    <a:pt x="1320" y="62003"/>
                    <a:pt x="3816" y="59332"/>
                  </a:cubicBezTo>
                  <a:lnTo>
                    <a:pt x="53732" y="4652"/>
                  </a:lnTo>
                  <a:cubicBezTo>
                    <a:pt x="59125" y="-1198"/>
                    <a:pt x="68248" y="-1583"/>
                    <a:pt x="74100" y="3793"/>
                  </a:cubicBezTo>
                  <a:cubicBezTo>
                    <a:pt x="79952" y="9169"/>
                    <a:pt x="80354" y="18269"/>
                    <a:pt x="74960" y="24119"/>
                  </a:cubicBezTo>
                  <a:lnTo>
                    <a:pt x="46273" y="54465"/>
                  </a:lnTo>
                  <a:lnTo>
                    <a:pt x="80124" y="54465"/>
                  </a:lnTo>
                  <a:cubicBezTo>
                    <a:pt x="85948" y="54415"/>
                    <a:pt x="91197" y="57943"/>
                    <a:pt x="93320" y="63340"/>
                  </a:cubicBezTo>
                  <a:cubicBezTo>
                    <a:pt x="95730" y="68632"/>
                    <a:pt x="94439" y="74866"/>
                    <a:pt x="90164" y="78799"/>
                  </a:cubicBezTo>
                  <a:lnTo>
                    <a:pt x="23610" y="143499"/>
                  </a:lnTo>
                  <a:cubicBezTo>
                    <a:pt x="21114" y="145917"/>
                    <a:pt x="17873" y="147430"/>
                    <a:pt x="14430" y="14779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1455;p133">
              <a:extLst>
                <a:ext uri="{FF2B5EF4-FFF2-40B4-BE49-F238E27FC236}">
                  <a16:creationId xmlns:a16="http://schemas.microsoft.com/office/drawing/2014/main" id="{56947774-D36C-4297-BB9C-37E30155B751}"/>
                </a:ext>
              </a:extLst>
            </p:cNvPr>
            <p:cNvSpPr/>
            <p:nvPr/>
          </p:nvSpPr>
          <p:spPr>
            <a:xfrm>
              <a:off x="5806888" y="223528"/>
              <a:ext cx="28687" cy="120524"/>
            </a:xfrm>
            <a:custGeom>
              <a:avLst/>
              <a:gdLst/>
              <a:ahLst/>
              <a:cxnLst/>
              <a:rect l="l" t="t" r="r" b="b"/>
              <a:pathLst>
                <a:path w="28687" h="120524" extrusionOk="0">
                  <a:moveTo>
                    <a:pt x="14344" y="120525"/>
                  </a:moveTo>
                  <a:cubicBezTo>
                    <a:pt x="6426" y="120525"/>
                    <a:pt x="0" y="114115"/>
                    <a:pt x="0" y="106210"/>
                  </a:cubicBezTo>
                  <a:lnTo>
                    <a:pt x="0" y="14314"/>
                  </a:lnTo>
                  <a:cubicBezTo>
                    <a:pt x="0" y="6410"/>
                    <a:pt x="6426" y="0"/>
                    <a:pt x="14344" y="0"/>
                  </a:cubicBezTo>
                  <a:cubicBezTo>
                    <a:pt x="22261" y="0"/>
                    <a:pt x="28687" y="6410"/>
                    <a:pt x="28687" y="14314"/>
                  </a:cubicBezTo>
                  <a:lnTo>
                    <a:pt x="28687" y="106497"/>
                  </a:lnTo>
                  <a:cubicBezTo>
                    <a:pt x="28544" y="114289"/>
                    <a:pt x="22147" y="120527"/>
                    <a:pt x="14344" y="1205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1456;p133">
              <a:extLst>
                <a:ext uri="{FF2B5EF4-FFF2-40B4-BE49-F238E27FC236}">
                  <a16:creationId xmlns:a16="http://schemas.microsoft.com/office/drawing/2014/main" id="{F1ACDD34-9FC3-4BBE-8B1E-0A613FCDAB97}"/>
                </a:ext>
              </a:extLst>
            </p:cNvPr>
            <p:cNvSpPr/>
            <p:nvPr/>
          </p:nvSpPr>
          <p:spPr>
            <a:xfrm>
              <a:off x="5771029" y="315710"/>
              <a:ext cx="100405" cy="128826"/>
            </a:xfrm>
            <a:custGeom>
              <a:avLst/>
              <a:gdLst/>
              <a:ahLst/>
              <a:cxnLst/>
              <a:rect l="l" t="t" r="r" b="b"/>
              <a:pathLst>
                <a:path w="100405" h="128826" extrusionOk="0">
                  <a:moveTo>
                    <a:pt x="86062" y="128827"/>
                  </a:moveTo>
                  <a:lnTo>
                    <a:pt x="14344" y="128827"/>
                  </a:lnTo>
                  <a:cubicBezTo>
                    <a:pt x="6426" y="128827"/>
                    <a:pt x="0" y="122417"/>
                    <a:pt x="0" y="114513"/>
                  </a:cubicBezTo>
                  <a:lnTo>
                    <a:pt x="0" y="14314"/>
                  </a:lnTo>
                  <a:cubicBezTo>
                    <a:pt x="0" y="6410"/>
                    <a:pt x="6426" y="0"/>
                    <a:pt x="14344" y="0"/>
                  </a:cubicBezTo>
                  <a:lnTo>
                    <a:pt x="86062" y="0"/>
                  </a:lnTo>
                  <a:cubicBezTo>
                    <a:pt x="93980" y="0"/>
                    <a:pt x="100406" y="6410"/>
                    <a:pt x="100406" y="14314"/>
                  </a:cubicBezTo>
                  <a:lnTo>
                    <a:pt x="100406" y="114513"/>
                  </a:lnTo>
                  <a:cubicBezTo>
                    <a:pt x="100406" y="122417"/>
                    <a:pt x="93980" y="128827"/>
                    <a:pt x="86062" y="128827"/>
                  </a:cubicBezTo>
                  <a:close/>
                  <a:moveTo>
                    <a:pt x="28687" y="100199"/>
                  </a:moveTo>
                  <a:lnTo>
                    <a:pt x="71718" y="100199"/>
                  </a:lnTo>
                  <a:lnTo>
                    <a:pt x="71718" y="28628"/>
                  </a:lnTo>
                  <a:lnTo>
                    <a:pt x="28687" y="28628"/>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 name="Google Shape;101;gde4c88a1d5_0_11">
            <a:extLst>
              <a:ext uri="{FF2B5EF4-FFF2-40B4-BE49-F238E27FC236}">
                <a16:creationId xmlns:a16="http://schemas.microsoft.com/office/drawing/2014/main" id="{9453C3C4-A5E4-4B60-B9F7-13FB00A4F4ED}"/>
              </a:ext>
            </a:extLst>
          </p:cNvPr>
          <p:cNvSpPr txBox="1"/>
          <p:nvPr/>
        </p:nvSpPr>
        <p:spPr>
          <a:xfrm>
            <a:off x="633984" y="2896432"/>
            <a:ext cx="9150096" cy="3600986"/>
          </a:xfrm>
          <a:prstGeom prst="rect">
            <a:avLst/>
          </a:prstGeom>
          <a:noFill/>
          <a:ln>
            <a:noFill/>
          </a:ln>
        </p:spPr>
        <p:txBody>
          <a:bodyPr spcFirstLastPara="1" wrap="square" lIns="0" tIns="0" rIns="0" bIns="0" anchor="t" anchorCtr="0">
            <a:spAutoFit/>
          </a:bodyPr>
          <a:lstStyle/>
          <a:p>
            <a:pPr marL="365125" lvl="0" indent="-365125">
              <a:spcBef>
                <a:spcPts val="600"/>
              </a:spcBef>
              <a:buClr>
                <a:srgbClr val="335078"/>
              </a:buClr>
              <a:buSzPts val="2100"/>
              <a:buFont typeface="Arial" panose="020B0604020202020204" pitchFamily="34" charset="0"/>
              <a:buChar char="•"/>
            </a:pPr>
            <a:r>
              <a:rPr lang="en-IN" sz="1900" b="1" dirty="0">
                <a:solidFill>
                  <a:srgbClr val="335078"/>
                </a:solidFill>
                <a:latin typeface="Source Sans Pro"/>
                <a:ea typeface="Source Sans Pro"/>
                <a:cs typeface="Source Sans Pro"/>
                <a:sym typeface="Source Sans Pro"/>
              </a:rPr>
              <a:t>Horizontal/intra-governmental coalitions -</a:t>
            </a:r>
            <a:r>
              <a:rPr lang="en-IN" sz="1900" dirty="0">
                <a:solidFill>
                  <a:srgbClr val="335078"/>
                </a:solidFill>
                <a:latin typeface="Source Sans Pro"/>
                <a:ea typeface="Source Sans Pro"/>
                <a:cs typeface="Source Sans Pro"/>
                <a:sym typeface="Source Sans Pro"/>
              </a:rPr>
              <a:t>supporting linkages with potential allies within government (creating “clusters” of reformers)</a:t>
            </a:r>
          </a:p>
          <a:p>
            <a:pPr marL="365125" lvl="0" indent="-365125">
              <a:spcBef>
                <a:spcPts val="600"/>
              </a:spcBef>
              <a:buClr>
                <a:srgbClr val="335078"/>
              </a:buClr>
              <a:buSzPts val="2100"/>
              <a:buFont typeface="Arial" panose="020B0604020202020204" pitchFamily="34" charset="0"/>
              <a:buChar char="•"/>
            </a:pPr>
            <a:r>
              <a:rPr lang="en-IN" sz="1900" b="1" dirty="0">
                <a:solidFill>
                  <a:srgbClr val="335078"/>
                </a:solidFill>
                <a:latin typeface="Source Sans Pro"/>
                <a:ea typeface="Source Sans Pro"/>
                <a:cs typeface="Source Sans Pro"/>
                <a:sym typeface="Source Sans Pro"/>
              </a:rPr>
              <a:t>Vertical coalitions  - </a:t>
            </a:r>
            <a:r>
              <a:rPr lang="en-IN" sz="1900" dirty="0">
                <a:solidFill>
                  <a:srgbClr val="335078"/>
                </a:solidFill>
                <a:latin typeface="Source Sans Pro"/>
                <a:ea typeface="Source Sans Pro"/>
                <a:cs typeface="Source Sans Pro"/>
                <a:sym typeface="Source Sans Pro"/>
              </a:rPr>
              <a:t>supporting efforts to draw together a range of actors in the host country beyond just national government officials, e.g. civil society, private sector, local government officials and social leaders, cultural figures and groups, traditional leaders, media, academia, etc. </a:t>
            </a:r>
          </a:p>
          <a:p>
            <a:pPr marL="365125" lvl="0" indent="-365125">
              <a:spcBef>
                <a:spcPts val="600"/>
              </a:spcBef>
              <a:buClr>
                <a:srgbClr val="335078"/>
              </a:buClr>
              <a:buSzPts val="2100"/>
              <a:buFont typeface="Arial" panose="020B0604020202020204" pitchFamily="34" charset="0"/>
              <a:buChar char="•"/>
            </a:pPr>
            <a:r>
              <a:rPr lang="en-IN" sz="1900" b="1" dirty="0">
                <a:solidFill>
                  <a:srgbClr val="335078"/>
                </a:solidFill>
                <a:latin typeface="Source Sans Pro"/>
                <a:ea typeface="Source Sans Pro"/>
                <a:cs typeface="Source Sans Pro"/>
                <a:sym typeface="Source Sans Pro"/>
              </a:rPr>
              <a:t>Transnational coalitions</a:t>
            </a:r>
          </a:p>
          <a:p>
            <a:pPr marL="658813" lvl="0" indent="-311150">
              <a:spcBef>
                <a:spcPts val="600"/>
              </a:spcBef>
              <a:buClr>
                <a:srgbClr val="335078"/>
              </a:buClr>
              <a:buSzPts val="2100"/>
              <a:buFont typeface="Arial" panose="020B0604020202020204" pitchFamily="34" charset="0"/>
              <a:buChar char="−"/>
            </a:pPr>
            <a:r>
              <a:rPr lang="en-IN" sz="1900" dirty="0">
                <a:solidFill>
                  <a:srgbClr val="335078"/>
                </a:solidFill>
                <a:latin typeface="Source Sans Pro"/>
                <a:ea typeface="Source Sans Pro"/>
                <a:sym typeface="Source Sans Pro"/>
              </a:rPr>
              <a:t>Creating global networks of reformer counterparts (active and retired?) for sharing knowledge, ideas, experience, and building “political courage” </a:t>
            </a:r>
          </a:p>
          <a:p>
            <a:pPr marL="658813" lvl="0" indent="-311150">
              <a:spcBef>
                <a:spcPts val="600"/>
              </a:spcBef>
              <a:buClr>
                <a:srgbClr val="335078"/>
              </a:buClr>
              <a:buSzPts val="2100"/>
              <a:buFont typeface="Arial" panose="020B0604020202020204" pitchFamily="34" charset="0"/>
              <a:buChar char="−"/>
            </a:pPr>
            <a:r>
              <a:rPr lang="en-IN" sz="1900" dirty="0">
                <a:solidFill>
                  <a:srgbClr val="335078"/>
                </a:solidFill>
                <a:latin typeface="Source Sans Pro"/>
                <a:ea typeface="Source Sans Pro"/>
                <a:sym typeface="Source Sans Pro"/>
              </a:rPr>
              <a:t>Connecting reformers with resources, support, potential convening power and platforms of INGOs/IFIs/donors/international media </a:t>
            </a:r>
          </a:p>
        </p:txBody>
      </p:sp>
    </p:spTree>
    <p:extLst>
      <p:ext uri="{BB962C8B-B14F-4D97-AF65-F5344CB8AC3E}">
        <p14:creationId xmlns:p14="http://schemas.microsoft.com/office/powerpoint/2010/main" val="259989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85932E-B007-4975-BF14-3BDD50BCC842}"/>
              </a:ext>
            </a:extLst>
          </p:cNvPr>
          <p:cNvGraphicFramePr>
            <a:graphicFrameLocks noChangeAspect="1"/>
          </p:cNvGraphicFramePr>
          <p:nvPr>
            <p:custDataLst>
              <p:tags r:id="rId2"/>
            </p:custDataLst>
            <p:extLst>
              <p:ext uri="{D42A27DB-BD31-4B8C-83A1-F6EECF244321}">
                <p14:modId xmlns:p14="http://schemas.microsoft.com/office/powerpoint/2010/main" val="2064238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5" name="think-cell Slide" r:id="rId5" imgW="270" imgH="270" progId="TCLayout.ActiveDocument.1">
                  <p:embed/>
                </p:oleObj>
              </mc:Choice>
              <mc:Fallback>
                <p:oleObj name="think-cell Slide" r:id="rId5" imgW="270" imgH="270" progId="TCLayout.ActiveDocument.1">
                  <p:embed/>
                  <p:pic>
                    <p:nvPicPr>
                      <p:cNvPr id="2" name="Object 1" hidden="1">
                        <a:extLst>
                          <a:ext uri="{FF2B5EF4-FFF2-40B4-BE49-F238E27FC236}">
                            <a16:creationId xmlns:a16="http://schemas.microsoft.com/office/drawing/2014/main" id="{7985932E-B007-4975-BF14-3BDD50BCC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0" name="Google Shape;100;gde4c88a1d5_0_11"/>
          <p:cNvSpPr/>
          <p:nvPr/>
        </p:nvSpPr>
        <p:spPr>
          <a:xfrm>
            <a:off x="0" y="0"/>
            <a:ext cx="10058400" cy="1276350"/>
          </a:xfrm>
          <a:custGeom>
            <a:avLst/>
            <a:gdLst/>
            <a:ahLst/>
            <a:cxnLst/>
            <a:rect l="l" t="t" r="r" b="b"/>
            <a:pathLst>
              <a:path w="10058400" h="1276350" extrusionOk="0">
                <a:moveTo>
                  <a:pt x="0" y="1276350"/>
                </a:moveTo>
                <a:lnTo>
                  <a:pt x="10058400" y="1276350"/>
                </a:lnTo>
                <a:lnTo>
                  <a:pt x="10058400" y="0"/>
                </a:lnTo>
                <a:lnTo>
                  <a:pt x="0" y="0"/>
                </a:lnTo>
                <a:lnTo>
                  <a:pt x="0" y="1276350"/>
                </a:lnTo>
                <a:close/>
              </a:path>
            </a:pathLst>
          </a:custGeom>
          <a:solidFill>
            <a:srgbClr val="4A9E8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A9E8F"/>
              </a:solidFill>
              <a:latin typeface="Calibri"/>
              <a:ea typeface="Calibri"/>
              <a:cs typeface="Calibri"/>
              <a:sym typeface="Calibri"/>
            </a:endParaRPr>
          </a:p>
        </p:txBody>
      </p:sp>
      <p:sp>
        <p:nvSpPr>
          <p:cNvPr id="102" name="Google Shape;102;gde4c88a1d5_0_11"/>
          <p:cNvSpPr txBox="1">
            <a:spLocks noGrp="1"/>
          </p:cNvSpPr>
          <p:nvPr>
            <p:ph type="title"/>
          </p:nvPr>
        </p:nvSpPr>
        <p:spPr>
          <a:xfrm>
            <a:off x="566928" y="139321"/>
            <a:ext cx="9180576" cy="997709"/>
          </a:xfrm>
          <a:prstGeom prst="rect">
            <a:avLst/>
          </a:prstGeom>
          <a:noFill/>
          <a:ln>
            <a:noFill/>
          </a:ln>
        </p:spPr>
        <p:txBody>
          <a:bodyPr spcFirstLastPara="1" wrap="square" lIns="0" tIns="12700" rIns="0" bIns="0" anchor="t" anchorCtr="0">
            <a:spAutoFit/>
          </a:bodyPr>
          <a:lstStyle/>
          <a:p>
            <a:pPr lvl="0" algn="ctr">
              <a:buClr>
                <a:schemeClr val="dk1"/>
              </a:buClr>
              <a:buSzPts val="1100"/>
            </a:pPr>
            <a:r>
              <a:rPr lang="en-IN" sz="3200" b="1" dirty="0">
                <a:solidFill>
                  <a:srgbClr val="FFFFFF"/>
                </a:solidFill>
              </a:rPr>
              <a:t>Changing political obstacles: </a:t>
            </a:r>
            <a:br>
              <a:rPr lang="en-IN" sz="3200" b="1" dirty="0">
                <a:solidFill>
                  <a:srgbClr val="FFFFFF"/>
                </a:solidFill>
              </a:rPr>
            </a:br>
            <a:r>
              <a:rPr lang="en-IN" sz="3200" b="1" dirty="0">
                <a:solidFill>
                  <a:srgbClr val="FFFFFF"/>
                </a:solidFill>
              </a:rPr>
              <a:t>Shifting the balance of interests to </a:t>
            </a:r>
            <a:r>
              <a:rPr lang="en-IN" sz="3200" b="1" dirty="0" err="1">
                <a:solidFill>
                  <a:srgbClr val="FFFFFF"/>
                </a:solidFill>
              </a:rPr>
              <a:t>favor</a:t>
            </a:r>
            <a:r>
              <a:rPr lang="en-IN" sz="3200" b="1" dirty="0">
                <a:solidFill>
                  <a:srgbClr val="FFFFFF"/>
                </a:solidFill>
              </a:rPr>
              <a:t> reformers</a:t>
            </a:r>
            <a:endParaRPr sz="2400" b="1" dirty="0">
              <a:solidFill>
                <a:srgbClr val="FFFFFF"/>
              </a:solidFill>
              <a:latin typeface="Source Sans Pro SemiBold"/>
              <a:ea typeface="Source Sans Pro SemiBold"/>
              <a:cs typeface="Source Sans Pro SemiBold"/>
              <a:sym typeface="Source Sans Pro SemiBold"/>
            </a:endParaRPr>
          </a:p>
        </p:txBody>
      </p:sp>
      <p:sp>
        <p:nvSpPr>
          <p:cNvPr id="103" name="Google Shape;103;gde4c88a1d5_0_11"/>
          <p:cNvSpPr/>
          <p:nvPr/>
        </p:nvSpPr>
        <p:spPr>
          <a:xfrm>
            <a:off x="0" y="6915150"/>
            <a:ext cx="10058400" cy="857250"/>
          </a:xfrm>
          <a:custGeom>
            <a:avLst/>
            <a:gdLst/>
            <a:ahLst/>
            <a:cxnLst/>
            <a:rect l="l" t="t" r="r" b="b"/>
            <a:pathLst>
              <a:path w="10058400" h="857250" extrusionOk="0">
                <a:moveTo>
                  <a:pt x="0" y="857250"/>
                </a:moveTo>
                <a:lnTo>
                  <a:pt x="10058400" y="857250"/>
                </a:lnTo>
                <a:lnTo>
                  <a:pt x="10058400" y="0"/>
                </a:lnTo>
                <a:lnTo>
                  <a:pt x="0" y="0"/>
                </a:lnTo>
                <a:lnTo>
                  <a:pt x="0" y="857250"/>
                </a:lnTo>
                <a:close/>
              </a:path>
            </a:pathLst>
          </a:custGeom>
          <a:gradFill>
            <a:gsLst>
              <a:gs pos="0">
                <a:srgbClr val="335078"/>
              </a:gs>
              <a:gs pos="100000">
                <a:srgbClr val="FFFFFF"/>
              </a:gs>
            </a:gsLst>
            <a:lin ang="0" scaled="0"/>
          </a:gra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4" name="Google Shape;104;gde4c88a1d5_0_11" descr="CCSI_EPS_logo_tree_icon.eps"/>
          <p:cNvPicPr preferRelativeResize="0"/>
          <p:nvPr/>
        </p:nvPicPr>
        <p:blipFill rotWithShape="1">
          <a:blip r:embed="rId7">
            <a:alphaModFix/>
          </a:blip>
          <a:srcRect/>
          <a:stretch/>
        </p:blipFill>
        <p:spPr>
          <a:xfrm>
            <a:off x="7239000" y="7010400"/>
            <a:ext cx="2666999" cy="672867"/>
          </a:xfrm>
          <a:prstGeom prst="rect">
            <a:avLst/>
          </a:prstGeom>
          <a:noFill/>
          <a:ln>
            <a:noFill/>
          </a:ln>
        </p:spPr>
      </p:pic>
      <p:sp>
        <p:nvSpPr>
          <p:cNvPr id="105" name="Google Shape;105;gde4c88a1d5_0_11"/>
          <p:cNvSpPr/>
          <p:nvPr/>
        </p:nvSpPr>
        <p:spPr>
          <a:xfrm>
            <a:off x="762000" y="7010400"/>
            <a:ext cx="5029200" cy="6462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lt1"/>
                </a:solidFill>
                <a:latin typeface="Source Sans Pro ExtraLight"/>
                <a:ea typeface="Source Sans Pro ExtraLight"/>
                <a:cs typeface="Source Sans Pro ExtraLight"/>
                <a:sym typeface="Source Sans Pro ExtraLight"/>
              </a:rPr>
              <a:t>Politics of Extractive Industries</a:t>
            </a: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12700" marR="0" lvl="0" indent="0" algn="l" rtl="0">
              <a:lnSpc>
                <a:spcPct val="100000"/>
              </a:lnSpc>
              <a:spcBef>
                <a:spcPts val="0"/>
              </a:spcBef>
              <a:spcAft>
                <a:spcPts val="0"/>
              </a:spcAft>
              <a:buClr>
                <a:schemeClr val="dk1"/>
              </a:buClr>
              <a:buSzPts val="1825"/>
              <a:buFont typeface="Arial"/>
              <a:buNone/>
            </a:pPr>
            <a:endParaRPr sz="1800" b="0" i="0" u="none" strike="noStrike" cap="none" dirty="0">
              <a:solidFill>
                <a:schemeClr val="lt1"/>
              </a:solidFill>
              <a:latin typeface="Source Sans Pro ExtraLight"/>
              <a:ea typeface="Source Sans Pro ExtraLight"/>
              <a:cs typeface="Source Sans Pro ExtraLight"/>
              <a:sym typeface="Source Sans Pro Extra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Source Sans Pro ExtraLight"/>
              <a:ea typeface="Source Sans Pro ExtraLight"/>
              <a:cs typeface="Source Sans Pro ExtraLight"/>
              <a:sym typeface="Source Sans Pro ExtraLight"/>
            </a:endParaRPr>
          </a:p>
        </p:txBody>
      </p:sp>
      <p:sp>
        <p:nvSpPr>
          <p:cNvPr id="106" name="Google Shape;106;gde4c88a1d5_0_11"/>
          <p:cNvSpPr/>
          <p:nvPr/>
        </p:nvSpPr>
        <p:spPr>
          <a:xfrm rot="5400000">
            <a:off x="-3659886" y="3659887"/>
            <a:ext cx="7776972" cy="457200"/>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49" name="Google Shape;106;gde4c88a1d5_0_11">
            <a:extLst>
              <a:ext uri="{FF2B5EF4-FFF2-40B4-BE49-F238E27FC236}">
                <a16:creationId xmlns:a16="http://schemas.microsoft.com/office/drawing/2014/main" id="{294CB370-5A28-4B74-9F41-0BA8B787FE05}"/>
              </a:ext>
            </a:extLst>
          </p:cNvPr>
          <p:cNvSpPr/>
          <p:nvPr/>
        </p:nvSpPr>
        <p:spPr>
          <a:xfrm rot="5400000">
            <a:off x="4700017" y="-2505455"/>
            <a:ext cx="749806" cy="9235441"/>
          </a:xfrm>
          <a:custGeom>
            <a:avLst/>
            <a:gdLst/>
            <a:ahLst/>
            <a:cxnLst/>
            <a:rect l="l" t="t" r="r" b="b"/>
            <a:pathLst>
              <a:path w="9601200" h="457200" extrusionOk="0">
                <a:moveTo>
                  <a:pt x="0" y="457200"/>
                </a:moveTo>
                <a:lnTo>
                  <a:pt x="9601200" y="457200"/>
                </a:lnTo>
                <a:lnTo>
                  <a:pt x="9601200" y="0"/>
                </a:lnTo>
                <a:lnTo>
                  <a:pt x="0" y="0"/>
                </a:lnTo>
                <a:lnTo>
                  <a:pt x="0" y="457200"/>
                </a:lnTo>
                <a:close/>
              </a:path>
            </a:pathLst>
          </a:custGeom>
          <a:solidFill>
            <a:srgbClr val="DAE2EB">
              <a:alpha val="4784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AE2EB"/>
              </a:solidFill>
              <a:latin typeface="Calibri"/>
              <a:ea typeface="Calibri"/>
              <a:cs typeface="Calibri"/>
              <a:sym typeface="Calibri"/>
            </a:endParaRPr>
          </a:p>
        </p:txBody>
      </p:sp>
      <p:sp>
        <p:nvSpPr>
          <p:cNvPr id="51" name="Google Shape;178;gde4b5b6430_0_33">
            <a:extLst>
              <a:ext uri="{FF2B5EF4-FFF2-40B4-BE49-F238E27FC236}">
                <a16:creationId xmlns:a16="http://schemas.microsoft.com/office/drawing/2014/main" id="{DCFF213E-90C6-47DD-A108-556A34192308}"/>
              </a:ext>
            </a:extLst>
          </p:cNvPr>
          <p:cNvSpPr txBox="1"/>
          <p:nvPr/>
        </p:nvSpPr>
        <p:spPr>
          <a:xfrm>
            <a:off x="653950" y="1776019"/>
            <a:ext cx="8581490" cy="67249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850"/>
              <a:buFont typeface="Arial"/>
              <a:buNone/>
            </a:pPr>
            <a:r>
              <a:rPr lang="en-US" sz="1900" b="1" i="1" u="none" strike="noStrike" cap="none" dirty="0">
                <a:solidFill>
                  <a:srgbClr val="335078"/>
                </a:solidFill>
                <a:latin typeface="Source Sans Pro"/>
                <a:ea typeface="Source Sans Pro"/>
                <a:cs typeface="Source Sans Pro"/>
                <a:sym typeface="Source Sans Pro"/>
              </a:rPr>
              <a:t>Premise: There may be ways to change the incentive/disincentive </a:t>
            </a:r>
            <a:br>
              <a:rPr lang="en-US" sz="1900" b="1" i="1" u="none" strike="noStrike" cap="none" dirty="0">
                <a:solidFill>
                  <a:srgbClr val="335078"/>
                </a:solidFill>
                <a:latin typeface="Source Sans Pro"/>
                <a:ea typeface="Source Sans Pro"/>
                <a:cs typeface="Source Sans Pro"/>
                <a:sym typeface="Source Sans Pro"/>
              </a:rPr>
            </a:br>
            <a:r>
              <a:rPr lang="en-US" sz="1900" b="1" i="1" u="none" strike="noStrike" cap="none" dirty="0">
                <a:solidFill>
                  <a:srgbClr val="335078"/>
                </a:solidFill>
                <a:latin typeface="Source Sans Pro"/>
                <a:ea typeface="Source Sans Pro"/>
                <a:cs typeface="Source Sans Pro"/>
                <a:sym typeface="Source Sans Pro"/>
              </a:rPr>
              <a:t>landscape to make more conducive to reformer action.</a:t>
            </a:r>
            <a:endParaRPr sz="1100" b="1" i="0" u="none" strike="noStrike" cap="none" dirty="0">
              <a:solidFill>
                <a:schemeClr val="dk1"/>
              </a:solidFill>
              <a:latin typeface="Arial"/>
              <a:ea typeface="Arial"/>
              <a:cs typeface="Arial"/>
              <a:sym typeface="Arial"/>
            </a:endParaRPr>
          </a:p>
        </p:txBody>
      </p:sp>
      <p:sp>
        <p:nvSpPr>
          <p:cNvPr id="52" name="Google Shape;178;gde4b5b6430_0_33">
            <a:extLst>
              <a:ext uri="{FF2B5EF4-FFF2-40B4-BE49-F238E27FC236}">
                <a16:creationId xmlns:a16="http://schemas.microsoft.com/office/drawing/2014/main" id="{E671BB8D-78A9-4235-B67E-61085DF1D344}"/>
              </a:ext>
            </a:extLst>
          </p:cNvPr>
          <p:cNvSpPr txBox="1"/>
          <p:nvPr/>
        </p:nvSpPr>
        <p:spPr>
          <a:xfrm>
            <a:off x="617374" y="2563212"/>
            <a:ext cx="9252000" cy="4147289"/>
          </a:xfrm>
          <a:prstGeom prst="rect">
            <a:avLst/>
          </a:prstGeom>
          <a:noFill/>
          <a:ln>
            <a:noFill/>
          </a:ln>
        </p:spPr>
        <p:txBody>
          <a:bodyPr spcFirstLastPara="1" wrap="square" lIns="0" tIns="0" rIns="0" bIns="0" anchor="t" anchorCtr="0">
            <a:spAutoFit/>
          </a:bodyPr>
          <a:lstStyle/>
          <a:p>
            <a:pPr marL="457200" marR="0" lvl="0" indent="-349250" algn="l" rtl="0">
              <a:spcBef>
                <a:spcPts val="300"/>
              </a:spcBef>
              <a:spcAft>
                <a:spcPts val="0"/>
              </a:spcAft>
              <a:buClr>
                <a:srgbClr val="335078"/>
              </a:buClr>
              <a:buSzPts val="1900"/>
              <a:buFont typeface="Source Sans Pro"/>
              <a:buAutoNum type="alphaUcPeriod"/>
            </a:pPr>
            <a:r>
              <a:rPr lang="en-US" sz="1900" b="1" i="0" u="none" strike="noStrike" cap="none" dirty="0">
                <a:solidFill>
                  <a:srgbClr val="335078"/>
                </a:solidFill>
                <a:latin typeface="Source Sans Pro"/>
                <a:ea typeface="Source Sans Pro"/>
                <a:cs typeface="Source Sans Pro"/>
                <a:sym typeface="Source Sans Pro"/>
              </a:rPr>
              <a:t>Incentivizing reform</a:t>
            </a:r>
            <a:endParaRPr sz="1900" b="1" i="0" u="none" strike="noStrike" cap="none" dirty="0">
              <a:solidFill>
                <a:srgbClr val="335078"/>
              </a:solidFill>
              <a:latin typeface="Source Sans Pro"/>
              <a:ea typeface="Source Sans Pro"/>
              <a:cs typeface="Source Sans Pro"/>
              <a:sym typeface="Source Sans Pro"/>
            </a:endParaRPr>
          </a:p>
          <a:p>
            <a:pPr marL="914400" marR="0" lvl="0" indent="-349250" algn="l" rtl="0">
              <a:spcBef>
                <a:spcPts val="300"/>
              </a:spcBef>
              <a:spcAft>
                <a:spcPts val="0"/>
              </a:spcAft>
              <a:buClr>
                <a:srgbClr val="335078"/>
              </a:buClr>
              <a:buSzPts val="1900"/>
              <a:buFont typeface="Arial" panose="020B0604020202020204" pitchFamily="34" charset="0"/>
              <a:buChar char="•"/>
            </a:pPr>
            <a:r>
              <a:rPr lang="en-US" sz="1900" b="0" i="1" u="none" strike="noStrike" cap="none" dirty="0">
                <a:solidFill>
                  <a:srgbClr val="335078"/>
                </a:solidFill>
                <a:latin typeface="Source Sans Pro"/>
                <a:ea typeface="Source Sans Pro"/>
                <a:cs typeface="Source Sans Pro"/>
                <a:sym typeface="Source Sans Pro"/>
              </a:rPr>
              <a:t>Financial incentives</a:t>
            </a:r>
            <a:r>
              <a:rPr lang="en-US" sz="1900" b="0" i="0" u="none" strike="noStrike" cap="none" dirty="0">
                <a:solidFill>
                  <a:srgbClr val="335078"/>
                </a:solidFill>
                <a:latin typeface="Source Sans Pro"/>
                <a:ea typeface="Source Sans Pro"/>
                <a:cs typeface="Source Sans Pro"/>
                <a:sym typeface="Source Sans Pro"/>
              </a:rPr>
              <a:t> -  Mo Ibrahim Prize or IFI (individual level)/donor “matching”</a:t>
            </a:r>
            <a:endParaRPr sz="1900" b="0" i="0" u="none" strike="noStrike" cap="none" dirty="0">
              <a:solidFill>
                <a:srgbClr val="335078"/>
              </a:solidFill>
              <a:latin typeface="Source Sans Pro"/>
              <a:ea typeface="Source Sans Pro"/>
              <a:cs typeface="Source Sans Pro"/>
              <a:sym typeface="Source Sans Pro"/>
            </a:endParaRPr>
          </a:p>
          <a:p>
            <a:pPr marL="914400" marR="0" lvl="0" indent="-349250" algn="l" rtl="0">
              <a:spcBef>
                <a:spcPts val="300"/>
              </a:spcBef>
              <a:spcAft>
                <a:spcPts val="0"/>
              </a:spcAft>
              <a:buClr>
                <a:srgbClr val="335078"/>
              </a:buClr>
              <a:buSzPts val="1900"/>
              <a:buFont typeface="Arial" panose="020B0604020202020204" pitchFamily="34" charset="0"/>
              <a:buChar char="•"/>
            </a:pPr>
            <a:r>
              <a:rPr lang="en-US" sz="1900" b="0" i="1" u="none" strike="noStrike" cap="none" dirty="0">
                <a:solidFill>
                  <a:srgbClr val="335078"/>
                </a:solidFill>
                <a:latin typeface="Source Sans Pro"/>
                <a:ea typeface="Source Sans Pro"/>
                <a:cs typeface="Source Sans Pro"/>
                <a:sym typeface="Source Sans Pro"/>
              </a:rPr>
              <a:t>Professional incentives - </a:t>
            </a:r>
            <a:r>
              <a:rPr lang="en-US" sz="1900" b="0" i="0" u="none" strike="noStrike" cap="none" dirty="0">
                <a:solidFill>
                  <a:srgbClr val="335078"/>
                </a:solidFill>
                <a:latin typeface="Source Sans Pro"/>
                <a:ea typeface="Source Sans Pro"/>
                <a:cs typeface="Source Sans Pro"/>
                <a:sym typeface="Source Sans Pro"/>
              </a:rPr>
              <a:t>supporting performance-based rewards</a:t>
            </a:r>
            <a:endParaRPr sz="1900" b="0" i="0" u="none" strike="noStrike" cap="none" dirty="0">
              <a:solidFill>
                <a:srgbClr val="335078"/>
              </a:solidFill>
              <a:latin typeface="Source Sans Pro"/>
              <a:ea typeface="Source Sans Pro"/>
              <a:cs typeface="Source Sans Pro"/>
              <a:sym typeface="Source Sans Pro"/>
            </a:endParaRPr>
          </a:p>
          <a:p>
            <a:pPr marL="914400" marR="0" lvl="0" indent="-349250" algn="l" rtl="0">
              <a:spcBef>
                <a:spcPts val="300"/>
              </a:spcBef>
              <a:spcAft>
                <a:spcPts val="0"/>
              </a:spcAft>
              <a:buClr>
                <a:srgbClr val="335078"/>
              </a:buClr>
              <a:buSzPts val="1900"/>
              <a:buFont typeface="Arial" panose="020B0604020202020204" pitchFamily="34" charset="0"/>
              <a:buChar char="•"/>
            </a:pPr>
            <a:r>
              <a:rPr lang="en-US" sz="1900" b="0" i="1" u="none" strike="noStrike" cap="none" dirty="0">
                <a:solidFill>
                  <a:srgbClr val="335078"/>
                </a:solidFill>
                <a:latin typeface="Source Sans Pro"/>
                <a:ea typeface="Source Sans Pro"/>
                <a:cs typeface="Source Sans Pro"/>
                <a:sym typeface="Source Sans Pro"/>
              </a:rPr>
              <a:t>Reputational incentives</a:t>
            </a:r>
            <a:r>
              <a:rPr lang="en-US" sz="1900" b="0" i="0" u="none" strike="noStrike" cap="none" dirty="0">
                <a:solidFill>
                  <a:srgbClr val="335078"/>
                </a:solidFill>
                <a:latin typeface="Source Sans Pro"/>
                <a:ea typeface="Source Sans Pro"/>
                <a:cs typeface="Source Sans Pro"/>
                <a:sym typeface="Source Sans Pro"/>
              </a:rPr>
              <a:t> - highlighting achievements on good governance or otherwise bestowing reputational benefits on those supporting reforms (integrity-focused activities, international recognition)</a:t>
            </a:r>
            <a:endParaRPr sz="1900" b="0" i="0" u="none" strike="noStrike" cap="none" dirty="0">
              <a:solidFill>
                <a:srgbClr val="335078"/>
              </a:solidFill>
              <a:latin typeface="Source Sans Pro"/>
              <a:ea typeface="Source Sans Pro"/>
              <a:cs typeface="Source Sans Pro"/>
              <a:sym typeface="Source Sans Pro"/>
            </a:endParaRPr>
          </a:p>
          <a:p>
            <a:pPr marL="914400" marR="0" lvl="0" indent="-349250" algn="l" rtl="0">
              <a:spcBef>
                <a:spcPts val="300"/>
              </a:spcBef>
              <a:spcAft>
                <a:spcPts val="0"/>
              </a:spcAft>
              <a:buClr>
                <a:srgbClr val="335078"/>
              </a:buClr>
              <a:buSzPts val="1900"/>
              <a:buFont typeface="Arial" panose="020B0604020202020204" pitchFamily="34" charset="0"/>
              <a:buChar char="•"/>
            </a:pPr>
            <a:r>
              <a:rPr lang="en-US" sz="1900" b="0" i="1" u="none" strike="noStrike" cap="none" dirty="0">
                <a:solidFill>
                  <a:srgbClr val="335078"/>
                </a:solidFill>
                <a:latin typeface="Source Sans Pro"/>
                <a:ea typeface="Source Sans Pro"/>
                <a:cs typeface="Source Sans Pro"/>
                <a:sym typeface="Source Sans Pro"/>
              </a:rPr>
              <a:t>Financially or professionally insulating reformers and their supporters</a:t>
            </a:r>
            <a:endParaRPr sz="1900" b="0" i="1" u="none" strike="noStrike" cap="none" dirty="0">
              <a:solidFill>
                <a:srgbClr val="335078"/>
              </a:solidFill>
              <a:latin typeface="Source Sans Pro"/>
              <a:ea typeface="Source Sans Pro"/>
              <a:cs typeface="Source Sans Pro"/>
              <a:sym typeface="Source Sans Pro"/>
            </a:endParaRPr>
          </a:p>
          <a:p>
            <a:pPr marL="914400" marR="0" lvl="0" indent="-349250" algn="l" rtl="0">
              <a:spcBef>
                <a:spcPts val="300"/>
              </a:spcBef>
              <a:spcAft>
                <a:spcPts val="0"/>
              </a:spcAft>
              <a:buClr>
                <a:srgbClr val="335078"/>
              </a:buClr>
              <a:buSzPts val="1900"/>
              <a:buFont typeface="Arial" panose="020B0604020202020204" pitchFamily="34" charset="0"/>
              <a:buChar char="•"/>
            </a:pPr>
            <a:r>
              <a:rPr lang="en-US" sz="1900" b="0" i="0" u="none" strike="noStrike" cap="none" dirty="0">
                <a:solidFill>
                  <a:srgbClr val="335078"/>
                </a:solidFill>
                <a:latin typeface="Source Sans Pro"/>
                <a:ea typeface="Source Sans Pro"/>
                <a:cs typeface="Source Sans Pro"/>
                <a:sym typeface="Source Sans Pro"/>
              </a:rPr>
              <a:t>Other options? (mobilizing private sector demand for certain reforms? can donors do more to reward implementation of reforms rather than just adoption?)</a:t>
            </a:r>
            <a:endParaRPr sz="1900" b="0" i="0" u="none" strike="noStrike" cap="none" dirty="0">
              <a:solidFill>
                <a:srgbClr val="335078"/>
              </a:solidFill>
              <a:latin typeface="Source Sans Pro"/>
              <a:ea typeface="Source Sans Pro"/>
              <a:cs typeface="Source Sans Pro"/>
              <a:sym typeface="Source Sans Pro"/>
            </a:endParaRPr>
          </a:p>
          <a:p>
            <a:pPr marL="0" marR="0" lvl="0" indent="0" algn="l" rtl="0">
              <a:spcBef>
                <a:spcPts val="300"/>
              </a:spcBef>
              <a:spcAft>
                <a:spcPts val="0"/>
              </a:spcAft>
              <a:buClr>
                <a:srgbClr val="000000"/>
              </a:buClr>
              <a:buSzPts val="1900"/>
              <a:buFont typeface="Arial"/>
              <a:buNone/>
            </a:pPr>
            <a:r>
              <a:rPr lang="en-US" sz="1900" b="1" i="0" u="none" strike="noStrike" cap="none" dirty="0">
                <a:solidFill>
                  <a:srgbClr val="335078"/>
                </a:solidFill>
                <a:latin typeface="Source Sans Pro"/>
                <a:ea typeface="Source Sans Pro"/>
                <a:cs typeface="Source Sans Pro"/>
                <a:sym typeface="Source Sans Pro"/>
              </a:rPr>
              <a:t>B.    Disincentives for opposing reformers</a:t>
            </a:r>
            <a:endParaRPr sz="1900" b="1" i="0" u="none" strike="noStrike" cap="none" dirty="0">
              <a:solidFill>
                <a:srgbClr val="335078"/>
              </a:solidFill>
              <a:latin typeface="Source Sans Pro"/>
              <a:ea typeface="Source Sans Pro"/>
              <a:cs typeface="Source Sans Pro"/>
              <a:sym typeface="Source Sans Pro"/>
            </a:endParaRPr>
          </a:p>
          <a:p>
            <a:pPr marL="914400" marR="0" lvl="0" indent="-349250" algn="l" rtl="0">
              <a:spcBef>
                <a:spcPts val="300"/>
              </a:spcBef>
              <a:spcAft>
                <a:spcPts val="0"/>
              </a:spcAft>
              <a:buClr>
                <a:srgbClr val="335078"/>
              </a:buClr>
              <a:buSzPts val="1900"/>
              <a:buFont typeface="Arial" panose="020B0604020202020204" pitchFamily="34" charset="0"/>
              <a:buChar char="•"/>
            </a:pPr>
            <a:r>
              <a:rPr lang="en-US" sz="1900" b="0" i="1" u="none" strike="noStrike" cap="none" dirty="0">
                <a:solidFill>
                  <a:srgbClr val="335078"/>
                </a:solidFill>
                <a:latin typeface="Source Sans Pro"/>
                <a:ea typeface="Source Sans Pro"/>
                <a:cs typeface="Source Sans Pro"/>
                <a:sym typeface="Source Sans Pro"/>
              </a:rPr>
              <a:t>Reputational costs </a:t>
            </a:r>
            <a:r>
              <a:rPr lang="en-US" sz="1900" b="0" i="0" u="none" strike="noStrike" cap="none" dirty="0">
                <a:solidFill>
                  <a:srgbClr val="335078"/>
                </a:solidFill>
                <a:latin typeface="Source Sans Pro"/>
                <a:ea typeface="Source Sans Pro"/>
                <a:cs typeface="Source Sans Pro"/>
                <a:sym typeface="Source Sans Pro"/>
              </a:rPr>
              <a:t>- name and shaming individuals and bad practices</a:t>
            </a:r>
            <a:endParaRPr sz="1900" b="0" i="0" u="none" strike="noStrike" cap="none" dirty="0">
              <a:solidFill>
                <a:srgbClr val="335078"/>
              </a:solidFill>
              <a:latin typeface="Source Sans Pro"/>
              <a:ea typeface="Source Sans Pro"/>
              <a:cs typeface="Source Sans Pro"/>
              <a:sym typeface="Source Sans Pro"/>
            </a:endParaRPr>
          </a:p>
          <a:p>
            <a:pPr marL="914400" marR="0" lvl="0" indent="-349250" algn="l" rtl="0">
              <a:spcBef>
                <a:spcPts val="300"/>
              </a:spcBef>
              <a:spcAft>
                <a:spcPts val="0"/>
              </a:spcAft>
              <a:buClr>
                <a:srgbClr val="335078"/>
              </a:buClr>
              <a:buSzPts val="1900"/>
              <a:buFont typeface="Arial" panose="020B0604020202020204" pitchFamily="34" charset="0"/>
              <a:buChar char="•"/>
            </a:pPr>
            <a:r>
              <a:rPr lang="en-US" sz="1900" b="0" i="1" u="none" strike="noStrike" cap="none" dirty="0">
                <a:solidFill>
                  <a:srgbClr val="335078"/>
                </a:solidFill>
                <a:latin typeface="Source Sans Pro"/>
                <a:ea typeface="Source Sans Pro"/>
                <a:cs typeface="Source Sans Pro"/>
                <a:sym typeface="Source Sans Pro"/>
              </a:rPr>
              <a:t>Isolating reform opponents</a:t>
            </a:r>
            <a:r>
              <a:rPr lang="en-US" sz="1900" b="0" i="0" u="none" strike="noStrike" cap="none" dirty="0">
                <a:solidFill>
                  <a:srgbClr val="335078"/>
                </a:solidFill>
                <a:latin typeface="Source Sans Pro"/>
                <a:ea typeface="Source Sans Pro"/>
                <a:cs typeface="Source Sans Pro"/>
                <a:sym typeface="Source Sans Pro"/>
              </a:rPr>
              <a:t> - imposing political costs for opposing reforms (more a task for domestic actors)</a:t>
            </a:r>
            <a:endParaRPr sz="1100" b="0" i="0" u="none" strike="noStrike" cap="none" dirty="0">
              <a:solidFill>
                <a:schemeClr val="dk1"/>
              </a:solidFill>
              <a:latin typeface="Arial"/>
              <a:ea typeface="Arial"/>
              <a:cs typeface="Arial"/>
              <a:sym typeface="Arial"/>
            </a:endParaRPr>
          </a:p>
        </p:txBody>
      </p:sp>
      <p:sp>
        <p:nvSpPr>
          <p:cNvPr id="3" name="Oval 2">
            <a:extLst>
              <a:ext uri="{FF2B5EF4-FFF2-40B4-BE49-F238E27FC236}">
                <a16:creationId xmlns:a16="http://schemas.microsoft.com/office/drawing/2014/main" id="{A4763227-CB70-41E3-AF2E-2AA297C463FA}"/>
              </a:ext>
            </a:extLst>
          </p:cNvPr>
          <p:cNvSpPr/>
          <p:nvPr/>
        </p:nvSpPr>
        <p:spPr>
          <a:xfrm>
            <a:off x="572643" y="2560447"/>
            <a:ext cx="390906" cy="390906"/>
          </a:xfrm>
          <a:prstGeom prst="ellipse">
            <a:avLst/>
          </a:prstGeom>
          <a:gradFill>
            <a:gsLst>
              <a:gs pos="0">
                <a:srgbClr val="377569"/>
              </a:gs>
              <a:gs pos="100000">
                <a:srgbClr val="3350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900" b="1" dirty="0">
                <a:latin typeface="Source Sans Pro" panose="020B0503030403020204" pitchFamily="34" charset="0"/>
                <a:ea typeface="Source Sans Pro" panose="020B0503030403020204" pitchFamily="34" charset="0"/>
              </a:rPr>
              <a:t>A</a:t>
            </a:r>
          </a:p>
        </p:txBody>
      </p:sp>
      <p:sp>
        <p:nvSpPr>
          <p:cNvPr id="53" name="Oval 52">
            <a:extLst>
              <a:ext uri="{FF2B5EF4-FFF2-40B4-BE49-F238E27FC236}">
                <a16:creationId xmlns:a16="http://schemas.microsoft.com/office/drawing/2014/main" id="{12284A9E-90D5-42AB-80CE-2884771A083C}"/>
              </a:ext>
            </a:extLst>
          </p:cNvPr>
          <p:cNvSpPr/>
          <p:nvPr/>
        </p:nvSpPr>
        <p:spPr>
          <a:xfrm>
            <a:off x="572643" y="5385943"/>
            <a:ext cx="390906" cy="390906"/>
          </a:xfrm>
          <a:prstGeom prst="ellipse">
            <a:avLst/>
          </a:prstGeom>
          <a:gradFill>
            <a:gsLst>
              <a:gs pos="0">
                <a:srgbClr val="377569"/>
              </a:gs>
              <a:gs pos="100000">
                <a:srgbClr val="3350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900" b="1" dirty="0">
                <a:latin typeface="Source Sans Pro" panose="020B0503030403020204" pitchFamily="34" charset="0"/>
                <a:ea typeface="Source Sans Pro" panose="020B0503030403020204" pitchFamily="34" charset="0"/>
              </a:rPr>
              <a:t>B</a:t>
            </a:r>
          </a:p>
        </p:txBody>
      </p:sp>
      <p:grpSp>
        <p:nvGrpSpPr>
          <p:cNvPr id="54" name="Group 53">
            <a:extLst>
              <a:ext uri="{FF2B5EF4-FFF2-40B4-BE49-F238E27FC236}">
                <a16:creationId xmlns:a16="http://schemas.microsoft.com/office/drawing/2014/main" id="{1D40FCD4-50C5-4DE6-B0E4-16AAE5BACAE2}"/>
              </a:ext>
            </a:extLst>
          </p:cNvPr>
          <p:cNvGrpSpPr/>
          <p:nvPr/>
        </p:nvGrpSpPr>
        <p:grpSpPr>
          <a:xfrm rot="5400000">
            <a:off x="8575744" y="1337156"/>
            <a:ext cx="751760" cy="786725"/>
            <a:chOff x="8459920" y="1688907"/>
            <a:chExt cx="751760" cy="786725"/>
          </a:xfrm>
        </p:grpSpPr>
        <p:sp>
          <p:nvSpPr>
            <p:cNvPr id="56" name="Freeform: Shape 55">
              <a:extLst>
                <a:ext uri="{FF2B5EF4-FFF2-40B4-BE49-F238E27FC236}">
                  <a16:creationId xmlns:a16="http://schemas.microsoft.com/office/drawing/2014/main" id="{D5FC2DAB-2788-4B33-A03C-36653137752A}"/>
                </a:ext>
              </a:extLst>
            </p:cNvPr>
            <p:cNvSpPr/>
            <p:nvPr/>
          </p:nvSpPr>
          <p:spPr>
            <a:xfrm>
              <a:off x="8459920" y="1688907"/>
              <a:ext cx="387119" cy="786725"/>
            </a:xfrm>
            <a:custGeom>
              <a:avLst/>
              <a:gdLst>
                <a:gd name="connsiteX0" fmla="*/ 387119 w 387118"/>
                <a:gd name="connsiteY0" fmla="*/ 0 h 786724"/>
                <a:gd name="connsiteX1" fmla="*/ 0 w 387118"/>
                <a:gd name="connsiteY1" fmla="*/ 394611 h 786724"/>
                <a:gd name="connsiteX2" fmla="*/ 387119 w 387118"/>
                <a:gd name="connsiteY2" fmla="*/ 789222 h 786724"/>
                <a:gd name="connsiteX3" fmla="*/ 387119 w 387118"/>
                <a:gd name="connsiteY3" fmla="*/ 0 h 786724"/>
              </a:gdLst>
              <a:ahLst/>
              <a:cxnLst>
                <a:cxn ang="0">
                  <a:pos x="connsiteX0" y="connsiteY0"/>
                </a:cxn>
                <a:cxn ang="0">
                  <a:pos x="connsiteX1" y="connsiteY1"/>
                </a:cxn>
                <a:cxn ang="0">
                  <a:pos x="connsiteX2" y="connsiteY2"/>
                </a:cxn>
                <a:cxn ang="0">
                  <a:pos x="connsiteX3" y="connsiteY3"/>
                </a:cxn>
              </a:cxnLst>
              <a:rect l="l" t="t" r="r" b="b"/>
              <a:pathLst>
                <a:path w="387118" h="786724">
                  <a:moveTo>
                    <a:pt x="387119" y="0"/>
                  </a:moveTo>
                  <a:cubicBezTo>
                    <a:pt x="172330" y="3746"/>
                    <a:pt x="0" y="179823"/>
                    <a:pt x="0" y="394611"/>
                  </a:cubicBezTo>
                  <a:cubicBezTo>
                    <a:pt x="0" y="609399"/>
                    <a:pt x="173579" y="785476"/>
                    <a:pt x="387119" y="789222"/>
                  </a:cubicBezTo>
                  <a:lnTo>
                    <a:pt x="387119" y="0"/>
                  </a:ln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C0C0C"/>
                </a:solidFill>
                <a:effectLst/>
                <a:uLnTx/>
                <a:uFillTx/>
                <a:latin typeface="Calibri"/>
                <a:ea typeface="+mn-ea"/>
                <a:cs typeface="+mn-cs"/>
              </a:endParaRPr>
            </a:p>
          </p:txBody>
        </p:sp>
        <p:sp>
          <p:nvSpPr>
            <p:cNvPr id="57" name="Freeform: Shape 56">
              <a:extLst>
                <a:ext uri="{FF2B5EF4-FFF2-40B4-BE49-F238E27FC236}">
                  <a16:creationId xmlns:a16="http://schemas.microsoft.com/office/drawing/2014/main" id="{7FF87529-AA20-4223-89D1-303EE47E5D3E}"/>
                </a:ext>
              </a:extLst>
            </p:cNvPr>
            <p:cNvSpPr/>
            <p:nvPr/>
          </p:nvSpPr>
          <p:spPr>
            <a:xfrm>
              <a:off x="8512369" y="1733863"/>
              <a:ext cx="699311" cy="699311"/>
            </a:xfrm>
            <a:custGeom>
              <a:avLst/>
              <a:gdLst>
                <a:gd name="connsiteX0" fmla="*/ 704306 w 699310"/>
                <a:gd name="connsiteY0" fmla="*/ 352153 h 699310"/>
                <a:gd name="connsiteX1" fmla="*/ 352153 w 699310"/>
                <a:gd name="connsiteY1" fmla="*/ 704306 h 699310"/>
                <a:gd name="connsiteX2" fmla="*/ 0 w 699310"/>
                <a:gd name="connsiteY2" fmla="*/ 352153 h 699310"/>
                <a:gd name="connsiteX3" fmla="*/ 352153 w 699310"/>
                <a:gd name="connsiteY3" fmla="*/ 0 h 699310"/>
                <a:gd name="connsiteX4" fmla="*/ 704306 w 699310"/>
                <a:gd name="connsiteY4" fmla="*/ 352153 h 69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10" h="699310">
                  <a:moveTo>
                    <a:pt x="704306" y="352153"/>
                  </a:moveTo>
                  <a:cubicBezTo>
                    <a:pt x="704306" y="546642"/>
                    <a:pt x="546642" y="704306"/>
                    <a:pt x="352153" y="704306"/>
                  </a:cubicBezTo>
                  <a:cubicBezTo>
                    <a:pt x="157665" y="704306"/>
                    <a:pt x="0" y="546642"/>
                    <a:pt x="0" y="352153"/>
                  </a:cubicBezTo>
                  <a:cubicBezTo>
                    <a:pt x="0" y="157664"/>
                    <a:pt x="157664" y="0"/>
                    <a:pt x="352153" y="0"/>
                  </a:cubicBezTo>
                  <a:cubicBezTo>
                    <a:pt x="546642" y="0"/>
                    <a:pt x="704306" y="157664"/>
                    <a:pt x="704306" y="352153"/>
                  </a:cubicBezTo>
                  <a:close/>
                </a:path>
              </a:pathLst>
            </a:custGeom>
            <a:gradFill>
              <a:gsLst>
                <a:gs pos="0">
                  <a:srgbClr val="377569"/>
                </a:gs>
                <a:gs pos="100000">
                  <a:srgbClr val="335078"/>
                </a:gs>
              </a:gsLst>
              <a:lin ang="0" scaled="1"/>
            </a:gra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77559E44-3B4A-4A5C-AF2A-10538CEBE115}"/>
                </a:ext>
              </a:extLst>
            </p:cNvPr>
            <p:cNvSpPr/>
            <p:nvPr/>
          </p:nvSpPr>
          <p:spPr>
            <a:xfrm>
              <a:off x="8534978" y="1748848"/>
              <a:ext cx="674335" cy="661848"/>
            </a:xfrm>
            <a:custGeom>
              <a:avLst/>
              <a:gdLst>
                <a:gd name="connsiteX0" fmla="*/ 674336 w 674335"/>
                <a:gd name="connsiteY0" fmla="*/ 337168 h 661847"/>
                <a:gd name="connsiteX1" fmla="*/ 337168 w 674335"/>
                <a:gd name="connsiteY1" fmla="*/ 674335 h 661847"/>
                <a:gd name="connsiteX2" fmla="*/ 0 w 674335"/>
                <a:gd name="connsiteY2" fmla="*/ 337168 h 661847"/>
                <a:gd name="connsiteX3" fmla="*/ 337168 w 674335"/>
                <a:gd name="connsiteY3" fmla="*/ 0 h 661847"/>
                <a:gd name="connsiteX4" fmla="*/ 674336 w 674335"/>
                <a:gd name="connsiteY4" fmla="*/ 337168 h 661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335" h="661847">
                  <a:moveTo>
                    <a:pt x="674336" y="337168"/>
                  </a:moveTo>
                  <a:cubicBezTo>
                    <a:pt x="674336" y="523380"/>
                    <a:pt x="523380" y="674335"/>
                    <a:pt x="337168" y="674335"/>
                  </a:cubicBezTo>
                  <a:cubicBezTo>
                    <a:pt x="150955" y="674335"/>
                    <a:pt x="0" y="523380"/>
                    <a:pt x="0" y="337168"/>
                  </a:cubicBezTo>
                  <a:cubicBezTo>
                    <a:pt x="0" y="150955"/>
                    <a:pt x="150955" y="0"/>
                    <a:pt x="337168" y="0"/>
                  </a:cubicBezTo>
                  <a:cubicBezTo>
                    <a:pt x="523380" y="0"/>
                    <a:pt x="674336" y="150955"/>
                    <a:pt x="674336" y="337168"/>
                  </a:cubicBezTo>
                  <a:close/>
                </a:path>
              </a:pathLst>
            </a:custGeom>
            <a:solidFill>
              <a:sysClr val="window" lastClr="FFFFFF"/>
            </a:solidFill>
            <a:ln w="12483" cap="flat">
              <a:noFill/>
              <a:prstDash val="solid"/>
              <a:miter/>
            </a:ln>
          </p:spPr>
          <p:txBody>
            <a:bodyPr rtlCol="0" anchor="ct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a:ln>
                  <a:noFill/>
                </a:ln>
                <a:solidFill>
                  <a:srgbClr val="0C0C0C"/>
                </a:solidFill>
                <a:effectLst/>
                <a:uLnTx/>
                <a:uFillTx/>
                <a:latin typeface="Calibri"/>
                <a:ea typeface="+mn-ea"/>
                <a:cs typeface="+mn-cs"/>
              </a:endParaRPr>
            </a:p>
          </p:txBody>
        </p:sp>
      </p:grpSp>
      <p:grpSp>
        <p:nvGrpSpPr>
          <p:cNvPr id="26" name="Google Shape;337;p14">
            <a:extLst>
              <a:ext uri="{FF2B5EF4-FFF2-40B4-BE49-F238E27FC236}">
                <a16:creationId xmlns:a16="http://schemas.microsoft.com/office/drawing/2014/main" id="{ECF50D7E-547D-4CA1-9476-C7C0837F063C}"/>
              </a:ext>
            </a:extLst>
          </p:cNvPr>
          <p:cNvGrpSpPr/>
          <p:nvPr/>
        </p:nvGrpSpPr>
        <p:grpSpPr>
          <a:xfrm>
            <a:off x="8689615" y="1504950"/>
            <a:ext cx="496274" cy="496271"/>
            <a:chOff x="773329" y="6415039"/>
            <a:chExt cx="312710" cy="312709"/>
          </a:xfrm>
          <a:gradFill>
            <a:gsLst>
              <a:gs pos="0">
                <a:srgbClr val="377569"/>
              </a:gs>
              <a:gs pos="100000">
                <a:srgbClr val="335078"/>
              </a:gs>
            </a:gsLst>
            <a:lin ang="0" scaled="1"/>
          </a:gradFill>
        </p:grpSpPr>
        <p:sp>
          <p:nvSpPr>
            <p:cNvPr id="27" name="Google Shape;338;p14">
              <a:extLst>
                <a:ext uri="{FF2B5EF4-FFF2-40B4-BE49-F238E27FC236}">
                  <a16:creationId xmlns:a16="http://schemas.microsoft.com/office/drawing/2014/main" id="{0A85B219-4ECA-4A95-AD9B-E98D498B1BD3}"/>
                </a:ext>
              </a:extLst>
            </p:cNvPr>
            <p:cNvSpPr/>
            <p:nvPr/>
          </p:nvSpPr>
          <p:spPr>
            <a:xfrm>
              <a:off x="932594" y="6415039"/>
              <a:ext cx="153445" cy="153445"/>
            </a:xfrm>
            <a:custGeom>
              <a:avLst/>
              <a:gdLst/>
              <a:ahLst/>
              <a:cxnLst/>
              <a:rect l="l" t="t" r="r" b="b"/>
              <a:pathLst>
                <a:path w="153444" h="153444" extrusionOk="0">
                  <a:moveTo>
                    <a:pt x="77780" y="0"/>
                  </a:moveTo>
                  <a:cubicBezTo>
                    <a:pt x="34922" y="0"/>
                    <a:pt x="0" y="34922"/>
                    <a:pt x="0" y="77780"/>
                  </a:cubicBezTo>
                  <a:cubicBezTo>
                    <a:pt x="0" y="120639"/>
                    <a:pt x="34922" y="155561"/>
                    <a:pt x="77780" y="155561"/>
                  </a:cubicBezTo>
                  <a:cubicBezTo>
                    <a:pt x="120639" y="155561"/>
                    <a:pt x="155561" y="120639"/>
                    <a:pt x="155561" y="77780"/>
                  </a:cubicBezTo>
                  <a:cubicBezTo>
                    <a:pt x="155561" y="34922"/>
                    <a:pt x="120639" y="0"/>
                    <a:pt x="77780" y="0"/>
                  </a:cubicBezTo>
                  <a:close/>
                  <a:moveTo>
                    <a:pt x="77780" y="142333"/>
                  </a:moveTo>
                  <a:cubicBezTo>
                    <a:pt x="42330" y="142333"/>
                    <a:pt x="13228" y="113232"/>
                    <a:pt x="13228" y="77780"/>
                  </a:cubicBezTo>
                  <a:cubicBezTo>
                    <a:pt x="13228" y="42330"/>
                    <a:pt x="42330" y="13228"/>
                    <a:pt x="77780" y="13228"/>
                  </a:cubicBezTo>
                  <a:cubicBezTo>
                    <a:pt x="113232" y="13228"/>
                    <a:pt x="142333" y="42330"/>
                    <a:pt x="142333" y="77780"/>
                  </a:cubicBezTo>
                  <a:cubicBezTo>
                    <a:pt x="142333" y="113232"/>
                    <a:pt x="113232" y="142333"/>
                    <a:pt x="77780" y="142333"/>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 name="Google Shape;339;p14">
              <a:extLst>
                <a:ext uri="{FF2B5EF4-FFF2-40B4-BE49-F238E27FC236}">
                  <a16:creationId xmlns:a16="http://schemas.microsoft.com/office/drawing/2014/main" id="{4CEEA924-16E6-4B1E-BF14-C3FE410CB802}"/>
                </a:ext>
              </a:extLst>
            </p:cNvPr>
            <p:cNvSpPr/>
            <p:nvPr/>
          </p:nvSpPr>
          <p:spPr>
            <a:xfrm>
              <a:off x="1003967" y="6440436"/>
              <a:ext cx="10582" cy="21165"/>
            </a:xfrm>
            <a:custGeom>
              <a:avLst/>
              <a:gdLst/>
              <a:ahLst/>
              <a:cxnLst/>
              <a:rect l="l" t="t" r="r" b="b"/>
              <a:pathLst>
                <a:path w="10582" h="21164" extrusionOk="0">
                  <a:moveTo>
                    <a:pt x="6407" y="22752"/>
                  </a:moveTo>
                  <a:cubicBezTo>
                    <a:pt x="10111" y="22752"/>
                    <a:pt x="12757" y="20107"/>
                    <a:pt x="12757" y="16403"/>
                  </a:cubicBezTo>
                  <a:lnTo>
                    <a:pt x="12757" y="6350"/>
                  </a:lnTo>
                  <a:cubicBezTo>
                    <a:pt x="12757" y="2646"/>
                    <a:pt x="10111" y="0"/>
                    <a:pt x="6407" y="0"/>
                  </a:cubicBezTo>
                  <a:cubicBezTo>
                    <a:pt x="2703" y="0"/>
                    <a:pt x="58" y="2646"/>
                    <a:pt x="58" y="6350"/>
                  </a:cubicBezTo>
                  <a:lnTo>
                    <a:pt x="58" y="16403"/>
                  </a:lnTo>
                  <a:cubicBezTo>
                    <a:pt x="-471" y="19578"/>
                    <a:pt x="2703" y="22752"/>
                    <a:pt x="6407" y="22752"/>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9" name="Google Shape;340;p14">
              <a:extLst>
                <a:ext uri="{FF2B5EF4-FFF2-40B4-BE49-F238E27FC236}">
                  <a16:creationId xmlns:a16="http://schemas.microsoft.com/office/drawing/2014/main" id="{B52574CA-A9A7-4015-A960-FCBA406C85ED}"/>
                </a:ext>
              </a:extLst>
            </p:cNvPr>
            <p:cNvSpPr/>
            <p:nvPr/>
          </p:nvSpPr>
          <p:spPr>
            <a:xfrm>
              <a:off x="1004025" y="6522450"/>
              <a:ext cx="10582" cy="21165"/>
            </a:xfrm>
            <a:custGeom>
              <a:avLst/>
              <a:gdLst/>
              <a:ahLst/>
              <a:cxnLst/>
              <a:rect l="l" t="t" r="r" b="b"/>
              <a:pathLst>
                <a:path w="10582" h="21164" extrusionOk="0">
                  <a:moveTo>
                    <a:pt x="6349" y="0"/>
                  </a:moveTo>
                  <a:cubicBezTo>
                    <a:pt x="2646" y="0"/>
                    <a:pt x="0" y="2646"/>
                    <a:pt x="0" y="6350"/>
                  </a:cubicBezTo>
                  <a:lnTo>
                    <a:pt x="0" y="16403"/>
                  </a:lnTo>
                  <a:cubicBezTo>
                    <a:pt x="0" y="20107"/>
                    <a:pt x="2646" y="22752"/>
                    <a:pt x="6349" y="22752"/>
                  </a:cubicBezTo>
                  <a:cubicBezTo>
                    <a:pt x="10053" y="22752"/>
                    <a:pt x="12699" y="20107"/>
                    <a:pt x="12699" y="16403"/>
                  </a:cubicBezTo>
                  <a:lnTo>
                    <a:pt x="12699" y="6350"/>
                  </a:lnTo>
                  <a:cubicBezTo>
                    <a:pt x="12699" y="2646"/>
                    <a:pt x="9524" y="0"/>
                    <a:pt x="6349"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0" name="Google Shape;341;p14">
              <a:extLst>
                <a:ext uri="{FF2B5EF4-FFF2-40B4-BE49-F238E27FC236}">
                  <a16:creationId xmlns:a16="http://schemas.microsoft.com/office/drawing/2014/main" id="{674D4CBF-4A69-437F-8E1A-D6C85E2F2F98}"/>
                </a:ext>
              </a:extLst>
            </p:cNvPr>
            <p:cNvSpPr/>
            <p:nvPr/>
          </p:nvSpPr>
          <p:spPr>
            <a:xfrm>
              <a:off x="983918" y="6466892"/>
              <a:ext cx="52912" cy="52912"/>
            </a:xfrm>
            <a:custGeom>
              <a:avLst/>
              <a:gdLst/>
              <a:ahLst/>
              <a:cxnLst/>
              <a:rect l="l" t="t" r="r" b="b"/>
              <a:pathLst>
                <a:path w="52911" h="52911" extrusionOk="0">
                  <a:moveTo>
                    <a:pt x="36509" y="20107"/>
                  </a:moveTo>
                  <a:lnTo>
                    <a:pt x="25927" y="20107"/>
                  </a:lnTo>
                  <a:lnTo>
                    <a:pt x="16403" y="20107"/>
                  </a:lnTo>
                  <a:cubicBezTo>
                    <a:pt x="14286" y="20107"/>
                    <a:pt x="12699" y="18519"/>
                    <a:pt x="12699" y="16403"/>
                  </a:cubicBezTo>
                  <a:cubicBezTo>
                    <a:pt x="12699" y="14287"/>
                    <a:pt x="14286" y="12699"/>
                    <a:pt x="16403" y="12699"/>
                  </a:cubicBezTo>
                  <a:lnTo>
                    <a:pt x="46562" y="12699"/>
                  </a:lnTo>
                  <a:cubicBezTo>
                    <a:pt x="50266" y="12699"/>
                    <a:pt x="52912" y="10053"/>
                    <a:pt x="52912" y="6350"/>
                  </a:cubicBezTo>
                  <a:cubicBezTo>
                    <a:pt x="52912" y="2646"/>
                    <a:pt x="50266" y="0"/>
                    <a:pt x="46562" y="0"/>
                  </a:cubicBezTo>
                  <a:lnTo>
                    <a:pt x="16403" y="0"/>
                  </a:lnTo>
                  <a:cubicBezTo>
                    <a:pt x="7408" y="0"/>
                    <a:pt x="0" y="7408"/>
                    <a:pt x="0" y="16403"/>
                  </a:cubicBezTo>
                  <a:cubicBezTo>
                    <a:pt x="0" y="25398"/>
                    <a:pt x="7408" y="32806"/>
                    <a:pt x="16403" y="32806"/>
                  </a:cubicBezTo>
                  <a:lnTo>
                    <a:pt x="26456" y="32806"/>
                  </a:lnTo>
                  <a:lnTo>
                    <a:pt x="37038" y="32806"/>
                  </a:lnTo>
                  <a:cubicBezTo>
                    <a:pt x="39155" y="32806"/>
                    <a:pt x="40742" y="34393"/>
                    <a:pt x="40742" y="36509"/>
                  </a:cubicBezTo>
                  <a:cubicBezTo>
                    <a:pt x="40742" y="38626"/>
                    <a:pt x="39155" y="40214"/>
                    <a:pt x="37038" y="40214"/>
                  </a:cubicBezTo>
                  <a:lnTo>
                    <a:pt x="6349" y="40214"/>
                  </a:lnTo>
                  <a:cubicBezTo>
                    <a:pt x="2646" y="40214"/>
                    <a:pt x="0" y="42859"/>
                    <a:pt x="0" y="46563"/>
                  </a:cubicBezTo>
                  <a:cubicBezTo>
                    <a:pt x="0" y="50266"/>
                    <a:pt x="2646" y="52912"/>
                    <a:pt x="6349" y="52912"/>
                  </a:cubicBezTo>
                  <a:lnTo>
                    <a:pt x="37038" y="52912"/>
                  </a:lnTo>
                  <a:cubicBezTo>
                    <a:pt x="46033" y="52912"/>
                    <a:pt x="53441" y="45505"/>
                    <a:pt x="53441" y="36509"/>
                  </a:cubicBezTo>
                  <a:cubicBezTo>
                    <a:pt x="52912" y="27515"/>
                    <a:pt x="45504" y="20107"/>
                    <a:pt x="36509" y="2010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1" name="Google Shape;342;p14">
              <a:extLst>
                <a:ext uri="{FF2B5EF4-FFF2-40B4-BE49-F238E27FC236}">
                  <a16:creationId xmlns:a16="http://schemas.microsoft.com/office/drawing/2014/main" id="{2F972F90-A571-4920-8A02-8851DEBF4276}"/>
                </a:ext>
              </a:extLst>
            </p:cNvPr>
            <p:cNvSpPr/>
            <p:nvPr/>
          </p:nvSpPr>
          <p:spPr>
            <a:xfrm>
              <a:off x="773329" y="6447315"/>
              <a:ext cx="280433" cy="280433"/>
            </a:xfrm>
            <a:custGeom>
              <a:avLst/>
              <a:gdLst/>
              <a:ahLst/>
              <a:cxnLst/>
              <a:rect l="l" t="t" r="r" b="b"/>
              <a:pathLst>
                <a:path w="280433" h="280433" extrusionOk="0">
                  <a:moveTo>
                    <a:pt x="275142" y="125401"/>
                  </a:moveTo>
                  <a:cubicBezTo>
                    <a:pt x="271438" y="125401"/>
                    <a:pt x="268792" y="128047"/>
                    <a:pt x="268792" y="131751"/>
                  </a:cubicBezTo>
                  <a:lnTo>
                    <a:pt x="268792" y="155032"/>
                  </a:lnTo>
                  <a:lnTo>
                    <a:pt x="246569" y="155032"/>
                  </a:lnTo>
                  <a:cubicBezTo>
                    <a:pt x="243395" y="155032"/>
                    <a:pt x="240749" y="157148"/>
                    <a:pt x="240220" y="160323"/>
                  </a:cubicBezTo>
                  <a:cubicBezTo>
                    <a:pt x="237574" y="174080"/>
                    <a:pt x="232283" y="186779"/>
                    <a:pt x="224876" y="197891"/>
                  </a:cubicBezTo>
                  <a:cubicBezTo>
                    <a:pt x="223288" y="200536"/>
                    <a:pt x="223288" y="203711"/>
                    <a:pt x="225405" y="206356"/>
                  </a:cubicBezTo>
                  <a:lnTo>
                    <a:pt x="241278" y="222230"/>
                  </a:lnTo>
                  <a:lnTo>
                    <a:pt x="221701" y="241807"/>
                  </a:lnTo>
                  <a:lnTo>
                    <a:pt x="205827" y="225934"/>
                  </a:lnTo>
                  <a:cubicBezTo>
                    <a:pt x="203711" y="223818"/>
                    <a:pt x="200007" y="223288"/>
                    <a:pt x="197361" y="225405"/>
                  </a:cubicBezTo>
                  <a:cubicBezTo>
                    <a:pt x="185721" y="233341"/>
                    <a:pt x="173022" y="238633"/>
                    <a:pt x="159794" y="240749"/>
                  </a:cubicBezTo>
                  <a:cubicBezTo>
                    <a:pt x="156619" y="241278"/>
                    <a:pt x="154503" y="243924"/>
                    <a:pt x="154503" y="247098"/>
                  </a:cubicBezTo>
                  <a:lnTo>
                    <a:pt x="154503" y="269322"/>
                  </a:lnTo>
                  <a:lnTo>
                    <a:pt x="126989" y="269322"/>
                  </a:lnTo>
                  <a:lnTo>
                    <a:pt x="126989" y="247098"/>
                  </a:lnTo>
                  <a:cubicBezTo>
                    <a:pt x="126989" y="243924"/>
                    <a:pt x="124872" y="241278"/>
                    <a:pt x="121697" y="240749"/>
                  </a:cubicBezTo>
                  <a:cubicBezTo>
                    <a:pt x="107940" y="238104"/>
                    <a:pt x="95241" y="232812"/>
                    <a:pt x="84130" y="225405"/>
                  </a:cubicBezTo>
                  <a:cubicBezTo>
                    <a:pt x="81484" y="223818"/>
                    <a:pt x="78310" y="223818"/>
                    <a:pt x="75664" y="225934"/>
                  </a:cubicBezTo>
                  <a:lnTo>
                    <a:pt x="59790" y="241807"/>
                  </a:lnTo>
                  <a:lnTo>
                    <a:pt x="40213" y="222230"/>
                  </a:lnTo>
                  <a:lnTo>
                    <a:pt x="56087" y="206356"/>
                  </a:lnTo>
                  <a:cubicBezTo>
                    <a:pt x="58203" y="204240"/>
                    <a:pt x="58732" y="200536"/>
                    <a:pt x="56616" y="197891"/>
                  </a:cubicBezTo>
                  <a:cubicBezTo>
                    <a:pt x="48679" y="186250"/>
                    <a:pt x="43388" y="173551"/>
                    <a:pt x="41271" y="160323"/>
                  </a:cubicBezTo>
                  <a:cubicBezTo>
                    <a:pt x="40742" y="157148"/>
                    <a:pt x="38097" y="155032"/>
                    <a:pt x="34922" y="155032"/>
                  </a:cubicBezTo>
                  <a:lnTo>
                    <a:pt x="12699" y="155032"/>
                  </a:lnTo>
                  <a:lnTo>
                    <a:pt x="12699" y="127518"/>
                  </a:lnTo>
                  <a:lnTo>
                    <a:pt x="34922" y="127518"/>
                  </a:lnTo>
                  <a:cubicBezTo>
                    <a:pt x="38097" y="127518"/>
                    <a:pt x="40742" y="125401"/>
                    <a:pt x="41271" y="122226"/>
                  </a:cubicBezTo>
                  <a:cubicBezTo>
                    <a:pt x="43917" y="108469"/>
                    <a:pt x="49208" y="95770"/>
                    <a:pt x="56616" y="84659"/>
                  </a:cubicBezTo>
                  <a:cubicBezTo>
                    <a:pt x="58203" y="82013"/>
                    <a:pt x="58203" y="78839"/>
                    <a:pt x="56087" y="76193"/>
                  </a:cubicBezTo>
                  <a:lnTo>
                    <a:pt x="40213" y="60320"/>
                  </a:lnTo>
                  <a:lnTo>
                    <a:pt x="59790" y="40742"/>
                  </a:lnTo>
                  <a:lnTo>
                    <a:pt x="75664" y="56615"/>
                  </a:lnTo>
                  <a:cubicBezTo>
                    <a:pt x="77780" y="58732"/>
                    <a:pt x="81484" y="59261"/>
                    <a:pt x="84130" y="57145"/>
                  </a:cubicBezTo>
                  <a:cubicBezTo>
                    <a:pt x="95770" y="49208"/>
                    <a:pt x="108469" y="43917"/>
                    <a:pt x="121697" y="41272"/>
                  </a:cubicBezTo>
                  <a:cubicBezTo>
                    <a:pt x="124872" y="40742"/>
                    <a:pt x="126989" y="38096"/>
                    <a:pt x="126989" y="34922"/>
                  </a:cubicBezTo>
                  <a:lnTo>
                    <a:pt x="126989" y="12699"/>
                  </a:lnTo>
                  <a:lnTo>
                    <a:pt x="151328" y="12699"/>
                  </a:lnTo>
                  <a:cubicBezTo>
                    <a:pt x="155032" y="12699"/>
                    <a:pt x="157677" y="10053"/>
                    <a:pt x="157677" y="6349"/>
                  </a:cubicBezTo>
                  <a:cubicBezTo>
                    <a:pt x="157677" y="2646"/>
                    <a:pt x="155032" y="0"/>
                    <a:pt x="151328" y="0"/>
                  </a:cubicBezTo>
                  <a:lnTo>
                    <a:pt x="120639" y="0"/>
                  </a:lnTo>
                  <a:cubicBezTo>
                    <a:pt x="116935" y="0"/>
                    <a:pt x="114290" y="2646"/>
                    <a:pt x="114290" y="6349"/>
                  </a:cubicBezTo>
                  <a:lnTo>
                    <a:pt x="114290" y="30160"/>
                  </a:lnTo>
                  <a:cubicBezTo>
                    <a:pt x="102649" y="32805"/>
                    <a:pt x="91538" y="37567"/>
                    <a:pt x="81484" y="43917"/>
                  </a:cubicBezTo>
                  <a:lnTo>
                    <a:pt x="65082" y="27514"/>
                  </a:lnTo>
                  <a:cubicBezTo>
                    <a:pt x="62436" y="24868"/>
                    <a:pt x="58203" y="24868"/>
                    <a:pt x="56087" y="27514"/>
                  </a:cubicBezTo>
                  <a:lnTo>
                    <a:pt x="27514" y="56086"/>
                  </a:lnTo>
                  <a:cubicBezTo>
                    <a:pt x="24869" y="58732"/>
                    <a:pt x="24869" y="62965"/>
                    <a:pt x="27514" y="65082"/>
                  </a:cubicBezTo>
                  <a:lnTo>
                    <a:pt x="43917" y="81484"/>
                  </a:lnTo>
                  <a:cubicBezTo>
                    <a:pt x="37567" y="91538"/>
                    <a:pt x="33334" y="102649"/>
                    <a:pt x="30160" y="114290"/>
                  </a:cubicBezTo>
                  <a:lnTo>
                    <a:pt x="6349" y="114290"/>
                  </a:lnTo>
                  <a:cubicBezTo>
                    <a:pt x="2646" y="114290"/>
                    <a:pt x="0" y="116935"/>
                    <a:pt x="0" y="120639"/>
                  </a:cubicBezTo>
                  <a:lnTo>
                    <a:pt x="0" y="160852"/>
                  </a:lnTo>
                  <a:cubicBezTo>
                    <a:pt x="0" y="164556"/>
                    <a:pt x="2646" y="167201"/>
                    <a:pt x="6349" y="167201"/>
                  </a:cubicBezTo>
                  <a:lnTo>
                    <a:pt x="30160" y="167201"/>
                  </a:lnTo>
                  <a:cubicBezTo>
                    <a:pt x="32805" y="178842"/>
                    <a:pt x="37567" y="189954"/>
                    <a:pt x="43917" y="200007"/>
                  </a:cubicBezTo>
                  <a:lnTo>
                    <a:pt x="27514" y="216410"/>
                  </a:lnTo>
                  <a:cubicBezTo>
                    <a:pt x="24869" y="219055"/>
                    <a:pt x="24869" y="223288"/>
                    <a:pt x="27514" y="225405"/>
                  </a:cubicBezTo>
                  <a:lnTo>
                    <a:pt x="56087" y="253977"/>
                  </a:lnTo>
                  <a:cubicBezTo>
                    <a:pt x="57145" y="255035"/>
                    <a:pt x="58732" y="256094"/>
                    <a:pt x="60849" y="256094"/>
                  </a:cubicBezTo>
                  <a:cubicBezTo>
                    <a:pt x="62436" y="256094"/>
                    <a:pt x="64023" y="255565"/>
                    <a:pt x="65611" y="253977"/>
                  </a:cubicBezTo>
                  <a:lnTo>
                    <a:pt x="82543" y="237575"/>
                  </a:lnTo>
                  <a:cubicBezTo>
                    <a:pt x="92596" y="243924"/>
                    <a:pt x="103707" y="248157"/>
                    <a:pt x="115348" y="251332"/>
                  </a:cubicBezTo>
                  <a:lnTo>
                    <a:pt x="115348" y="275142"/>
                  </a:lnTo>
                  <a:cubicBezTo>
                    <a:pt x="115348" y="278845"/>
                    <a:pt x="117993" y="281491"/>
                    <a:pt x="121697" y="281491"/>
                  </a:cubicBezTo>
                  <a:lnTo>
                    <a:pt x="161910" y="281491"/>
                  </a:lnTo>
                  <a:cubicBezTo>
                    <a:pt x="165614" y="281491"/>
                    <a:pt x="168260" y="278845"/>
                    <a:pt x="168260" y="275142"/>
                  </a:cubicBezTo>
                  <a:lnTo>
                    <a:pt x="168260" y="251332"/>
                  </a:lnTo>
                  <a:cubicBezTo>
                    <a:pt x="179900" y="248686"/>
                    <a:pt x="191012" y="243924"/>
                    <a:pt x="201065" y="237575"/>
                  </a:cubicBezTo>
                  <a:lnTo>
                    <a:pt x="217468" y="253977"/>
                  </a:lnTo>
                  <a:cubicBezTo>
                    <a:pt x="218526" y="255035"/>
                    <a:pt x="220113" y="256094"/>
                    <a:pt x="222230" y="256094"/>
                  </a:cubicBezTo>
                  <a:cubicBezTo>
                    <a:pt x="223817" y="256094"/>
                    <a:pt x="225405" y="255565"/>
                    <a:pt x="226992" y="253977"/>
                  </a:cubicBezTo>
                  <a:lnTo>
                    <a:pt x="255564" y="225405"/>
                  </a:lnTo>
                  <a:cubicBezTo>
                    <a:pt x="258210" y="222759"/>
                    <a:pt x="258210" y="218526"/>
                    <a:pt x="255564" y="216410"/>
                  </a:cubicBezTo>
                  <a:lnTo>
                    <a:pt x="239162" y="200007"/>
                  </a:lnTo>
                  <a:cubicBezTo>
                    <a:pt x="245511" y="189954"/>
                    <a:pt x="249744" y="178842"/>
                    <a:pt x="252919" y="167201"/>
                  </a:cubicBezTo>
                  <a:lnTo>
                    <a:pt x="276729" y="167201"/>
                  </a:lnTo>
                  <a:cubicBezTo>
                    <a:pt x="280433" y="167201"/>
                    <a:pt x="283079" y="164556"/>
                    <a:pt x="283079" y="160852"/>
                  </a:cubicBezTo>
                  <a:lnTo>
                    <a:pt x="283079" y="131222"/>
                  </a:lnTo>
                  <a:cubicBezTo>
                    <a:pt x="281491" y="128576"/>
                    <a:pt x="278317" y="125401"/>
                    <a:pt x="275142" y="125401"/>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32" name="Google Shape;343;p14">
              <a:extLst>
                <a:ext uri="{FF2B5EF4-FFF2-40B4-BE49-F238E27FC236}">
                  <a16:creationId xmlns:a16="http://schemas.microsoft.com/office/drawing/2014/main" id="{C4548610-5E37-4A84-9270-4614739F2796}"/>
                </a:ext>
              </a:extLst>
            </p:cNvPr>
            <p:cNvSpPr/>
            <p:nvPr/>
          </p:nvSpPr>
          <p:spPr>
            <a:xfrm>
              <a:off x="840527" y="6515572"/>
              <a:ext cx="142862" cy="142862"/>
            </a:xfrm>
            <a:custGeom>
              <a:avLst/>
              <a:gdLst/>
              <a:ahLst/>
              <a:cxnLst/>
              <a:rect l="l" t="t" r="r" b="b"/>
              <a:pathLst>
                <a:path w="142862" h="142862" extrusionOk="0">
                  <a:moveTo>
                    <a:pt x="73548" y="133867"/>
                  </a:moveTo>
                  <a:cubicBezTo>
                    <a:pt x="40213" y="133867"/>
                    <a:pt x="12699" y="106882"/>
                    <a:pt x="12699" y="73018"/>
                  </a:cubicBezTo>
                  <a:cubicBezTo>
                    <a:pt x="12699" y="39155"/>
                    <a:pt x="39684" y="12169"/>
                    <a:pt x="73548" y="12169"/>
                  </a:cubicBezTo>
                  <a:cubicBezTo>
                    <a:pt x="74606" y="12169"/>
                    <a:pt x="76193" y="12169"/>
                    <a:pt x="77251" y="12699"/>
                  </a:cubicBezTo>
                  <a:lnTo>
                    <a:pt x="79897" y="13228"/>
                  </a:lnTo>
                  <a:cubicBezTo>
                    <a:pt x="83072" y="13757"/>
                    <a:pt x="86775" y="11111"/>
                    <a:pt x="86775" y="7408"/>
                  </a:cubicBezTo>
                  <a:cubicBezTo>
                    <a:pt x="87305" y="3704"/>
                    <a:pt x="84659" y="529"/>
                    <a:pt x="80955" y="529"/>
                  </a:cubicBezTo>
                  <a:lnTo>
                    <a:pt x="78839" y="529"/>
                  </a:lnTo>
                  <a:cubicBezTo>
                    <a:pt x="77251" y="529"/>
                    <a:pt x="75135" y="0"/>
                    <a:pt x="73548" y="0"/>
                  </a:cubicBezTo>
                  <a:cubicBezTo>
                    <a:pt x="32805" y="0"/>
                    <a:pt x="0" y="32805"/>
                    <a:pt x="0" y="73548"/>
                  </a:cubicBezTo>
                  <a:cubicBezTo>
                    <a:pt x="0" y="114290"/>
                    <a:pt x="32805" y="147095"/>
                    <a:pt x="73548" y="147095"/>
                  </a:cubicBezTo>
                  <a:cubicBezTo>
                    <a:pt x="114290" y="147095"/>
                    <a:pt x="147095" y="114290"/>
                    <a:pt x="147095" y="73548"/>
                  </a:cubicBezTo>
                  <a:cubicBezTo>
                    <a:pt x="147095" y="71960"/>
                    <a:pt x="147095" y="70372"/>
                    <a:pt x="146566" y="68785"/>
                  </a:cubicBezTo>
                  <a:lnTo>
                    <a:pt x="146566" y="66669"/>
                  </a:lnTo>
                  <a:cubicBezTo>
                    <a:pt x="146037" y="62965"/>
                    <a:pt x="142862" y="60320"/>
                    <a:pt x="139687" y="60849"/>
                  </a:cubicBezTo>
                  <a:cubicBezTo>
                    <a:pt x="135984" y="61378"/>
                    <a:pt x="133338" y="64552"/>
                    <a:pt x="133867" y="67727"/>
                  </a:cubicBezTo>
                  <a:lnTo>
                    <a:pt x="134396" y="70372"/>
                  </a:lnTo>
                  <a:cubicBezTo>
                    <a:pt x="134396" y="71431"/>
                    <a:pt x="134925" y="72489"/>
                    <a:pt x="134925" y="73548"/>
                  </a:cubicBezTo>
                  <a:cubicBezTo>
                    <a:pt x="134396" y="106882"/>
                    <a:pt x="106882" y="133867"/>
                    <a:pt x="73548" y="133867"/>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731442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1182</Words>
  <Application>Microsoft Macintosh PowerPoint</Application>
  <PresentationFormat>Custom</PresentationFormat>
  <Paragraphs>97</Paragraphs>
  <Slides>10</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9" baseType="lpstr">
      <vt:lpstr>Source Sans Pro ExtraLight</vt:lpstr>
      <vt:lpstr>Avenir</vt:lpstr>
      <vt:lpstr>Calibri</vt:lpstr>
      <vt:lpstr>Source Sans Pro SemiBold</vt:lpstr>
      <vt:lpstr>Arial</vt:lpstr>
      <vt:lpstr>Source Sans Pro</vt:lpstr>
      <vt:lpstr>Office Theme</vt:lpstr>
      <vt:lpstr>1_Office Theme</vt:lpstr>
      <vt:lpstr>think-cell Slide</vt:lpstr>
      <vt:lpstr>Unlocking the potential of “reformers” in supporting good governance of extractive industries</vt:lpstr>
      <vt:lpstr>Why focus on the politics of extractive  industries (PEI)?</vt:lpstr>
      <vt:lpstr>Background</vt:lpstr>
      <vt:lpstr>Political challenges facing reformers</vt:lpstr>
      <vt:lpstr>Identifying reformers and mapping their political landscape</vt:lpstr>
      <vt:lpstr>Confronting political obstacles</vt:lpstr>
      <vt:lpstr>Navigating political obstacles</vt:lpstr>
      <vt:lpstr>Changing political obstacles: Supporting coalitions  to bolster the power of reformers</vt:lpstr>
      <vt:lpstr>Changing political obstacles:  Shifting the balance of interests to favor reformers</vt:lpstr>
      <vt:lpstr>For more on CCSI’s work on the Politics of Extractive  Industries, 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potential of “reformers” in supporting good governance of extractive industries</dc:title>
  <dc:creator>perrine toledano</dc:creator>
  <cp:lastModifiedBy>Vishnu Sreekumar</cp:lastModifiedBy>
  <cp:revision>26</cp:revision>
  <dcterms:created xsi:type="dcterms:W3CDTF">2021-02-04T04:51:51Z</dcterms:created>
  <dcterms:modified xsi:type="dcterms:W3CDTF">2021-12-19T10:32:58Z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2021-02-03T00:00:00Z</vt:filetime>
  </property>
  <property fmtid="{D5CDD505-2E9C-101B-9397-08002B2CF9AE}" pid="3" name="Creator">
    <vt:lpwstr>Adobe InDesign 16.0 (Macintosh)</vt:lpwstr>
  </property>
  <property fmtid="{D5CDD505-2E9C-101B-9397-08002B2CF9AE}" pid="4" name="LastSaved">
    <vt:filetime>2021-02-04T00:00:00Z</vt:filetime>
  </property>
</Properties>
</file>